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0"/>
  </p:notesMasterIdLst>
  <p:handoutMasterIdLst>
    <p:handoutMasterId r:id="rId101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1014" r:id="rId19"/>
    <p:sldId id="1009" r:id="rId20"/>
    <p:sldId id="1010" r:id="rId21"/>
    <p:sldId id="1084" r:id="rId22"/>
    <p:sldId id="1007" r:id="rId23"/>
    <p:sldId id="1011" r:id="rId24"/>
    <p:sldId id="1002" r:id="rId25"/>
    <p:sldId id="1212" r:id="rId26"/>
    <p:sldId id="1215" r:id="rId27"/>
    <p:sldId id="1004" r:id="rId28"/>
    <p:sldId id="1005" r:id="rId29"/>
    <p:sldId id="1183" r:id="rId30"/>
    <p:sldId id="1203" r:id="rId31"/>
    <p:sldId id="1211" r:id="rId32"/>
    <p:sldId id="982" r:id="rId33"/>
    <p:sldId id="1008" r:id="rId34"/>
    <p:sldId id="1214" r:id="rId35"/>
    <p:sldId id="1001" r:id="rId36"/>
    <p:sldId id="1085" r:id="rId37"/>
    <p:sldId id="1180" r:id="rId38"/>
    <p:sldId id="1181" r:id="rId39"/>
    <p:sldId id="1182" r:id="rId40"/>
    <p:sldId id="1006" r:id="rId41"/>
    <p:sldId id="1012" r:id="rId42"/>
    <p:sldId id="1201" r:id="rId43"/>
    <p:sldId id="949" r:id="rId44"/>
    <p:sldId id="951" r:id="rId45"/>
    <p:sldId id="950" r:id="rId46"/>
    <p:sldId id="952" r:id="rId47"/>
    <p:sldId id="1229" r:id="rId48"/>
    <p:sldId id="953" r:id="rId49"/>
    <p:sldId id="1231" r:id="rId50"/>
    <p:sldId id="1232" r:id="rId51"/>
    <p:sldId id="1233" r:id="rId52"/>
    <p:sldId id="1235" r:id="rId53"/>
    <p:sldId id="1237" r:id="rId54"/>
    <p:sldId id="1234" r:id="rId55"/>
    <p:sldId id="1236" r:id="rId56"/>
    <p:sldId id="1238" r:id="rId57"/>
    <p:sldId id="1228" r:id="rId58"/>
    <p:sldId id="972" r:id="rId59"/>
    <p:sldId id="971" r:id="rId60"/>
    <p:sldId id="1190" r:id="rId61"/>
    <p:sldId id="1193" r:id="rId62"/>
    <p:sldId id="1223" r:id="rId63"/>
    <p:sldId id="1194" r:id="rId64"/>
    <p:sldId id="1195" r:id="rId65"/>
    <p:sldId id="1191" r:id="rId66"/>
    <p:sldId id="1192" r:id="rId67"/>
    <p:sldId id="1202" r:id="rId68"/>
    <p:sldId id="1221" r:id="rId69"/>
    <p:sldId id="1089" r:id="rId70"/>
    <p:sldId id="1103" r:id="rId71"/>
    <p:sldId id="1104" r:id="rId72"/>
    <p:sldId id="1105" r:id="rId73"/>
    <p:sldId id="1197" r:id="rId74"/>
    <p:sldId id="1208" r:id="rId75"/>
    <p:sldId id="1107" r:id="rId76"/>
    <p:sldId id="1108" r:id="rId77"/>
    <p:sldId id="1198" r:id="rId78"/>
    <p:sldId id="1204" r:id="rId79"/>
    <p:sldId id="1110" r:id="rId80"/>
    <p:sldId id="1111" r:id="rId81"/>
    <p:sldId id="1112" r:id="rId82"/>
    <p:sldId id="1220" r:id="rId83"/>
    <p:sldId id="1224" r:id="rId84"/>
    <p:sldId id="1225" r:id="rId85"/>
    <p:sldId id="1226" r:id="rId86"/>
    <p:sldId id="1227" r:id="rId87"/>
    <p:sldId id="1091" r:id="rId88"/>
    <p:sldId id="1113" r:id="rId89"/>
    <p:sldId id="1114" r:id="rId90"/>
    <p:sldId id="1115" r:id="rId91"/>
    <p:sldId id="1116" r:id="rId92"/>
    <p:sldId id="1213" r:id="rId93"/>
    <p:sldId id="1013" r:id="rId94"/>
    <p:sldId id="977" r:id="rId95"/>
    <p:sldId id="1216" r:id="rId96"/>
    <p:sldId id="1217" r:id="rId97"/>
    <p:sldId id="1207" r:id="rId98"/>
    <p:sldId id="1218" r:id="rId9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9F43"/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5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20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06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821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16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NULL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3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1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240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134.png"/><Relationship Id="rId1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69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10" Type="http://schemas.openxmlformats.org/officeDocument/2006/relationships/image" Target="../media/image1121.png"/><Relationship Id="rId4" Type="http://schemas.openxmlformats.org/officeDocument/2006/relationships/image" Target="../media/image70.png"/><Relationship Id="rId9" Type="http://schemas.openxmlformats.org/officeDocument/2006/relationships/image" Target="../media/image1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9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104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0.png"/><Relationship Id="rId7" Type="http://schemas.openxmlformats.org/officeDocument/2006/relationships/image" Target="../media/image12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0.png"/><Relationship Id="rId7" Type="http://schemas.openxmlformats.org/officeDocument/2006/relationships/image" Target="../media/image145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52.png"/><Relationship Id="rId4" Type="http://schemas.openxmlformats.org/officeDocument/2006/relationships/image" Target="../media/image142.png"/><Relationship Id="rId9" Type="http://schemas.openxmlformats.org/officeDocument/2006/relationships/image" Target="../media/image1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8.png"/><Relationship Id="rId7" Type="http://schemas.openxmlformats.org/officeDocument/2006/relationships/image" Target="../media/image15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2.png"/><Relationship Id="rId7" Type="http://schemas.openxmlformats.org/officeDocument/2006/relationships/image" Target="../media/image163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69.png"/><Relationship Id="rId4" Type="http://schemas.openxmlformats.org/officeDocument/2006/relationships/image" Target="../media/image128.png"/><Relationship Id="rId9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45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380.png"/><Relationship Id="rId4" Type="http://schemas.openxmlformats.org/officeDocument/2006/relationships/image" Target="../media/image181.png"/><Relationship Id="rId9" Type="http://schemas.openxmlformats.org/officeDocument/2006/relationships/image" Target="../media/image137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1560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15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1540.png"/><Relationship Id="rId5" Type="http://schemas.openxmlformats.org/officeDocument/2006/relationships/image" Target="../media/image194.png"/><Relationship Id="rId10" Type="http://schemas.openxmlformats.org/officeDocument/2006/relationships/image" Target="../media/image1531.png"/><Relationship Id="rId4" Type="http://schemas.openxmlformats.org/officeDocument/2006/relationships/image" Target="../media/image193.png"/><Relationship Id="rId9" Type="http://schemas.openxmlformats.org/officeDocument/2006/relationships/image" Target="../media/image1581.png"/><Relationship Id="rId14" Type="http://schemas.openxmlformats.org/officeDocument/2006/relationships/image" Target="../media/image19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NUL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1.png"/><Relationship Id="rId4" Type="http://schemas.openxmlformats.org/officeDocument/2006/relationships/image" Target="../media/image2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0.png"/><Relationship Id="rId4" Type="http://schemas.openxmlformats.org/officeDocument/2006/relationships/slide" Target="slide28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1.png"/><Relationship Id="rId3" Type="http://schemas.openxmlformats.org/officeDocument/2006/relationships/image" Target="../media/image204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1.png"/><Relationship Id="rId11" Type="http://schemas.openxmlformats.org/officeDocument/2006/relationships/image" Target="../media/image1691.png"/><Relationship Id="rId5" Type="http://schemas.openxmlformats.org/officeDocument/2006/relationships/image" Target="../media/image1631.png"/><Relationship Id="rId10" Type="http://schemas.openxmlformats.org/officeDocument/2006/relationships/image" Target="../media/image1681.png"/><Relationship Id="rId4" Type="http://schemas.openxmlformats.org/officeDocument/2006/relationships/image" Target="../media/image1620.png"/><Relationship Id="rId9" Type="http://schemas.openxmlformats.org/officeDocument/2006/relationships/image" Target="../media/image16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207.png"/><Relationship Id="rId7" Type="http://schemas.openxmlformats.org/officeDocument/2006/relationships/image" Target="../media/image175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10" Type="http://schemas.openxmlformats.org/officeDocument/2006/relationships/image" Target="../media/image1660.png"/><Relationship Id="rId4" Type="http://schemas.openxmlformats.org/officeDocument/2006/relationships/image" Target="../media/image208.png"/><Relationship Id="rId9" Type="http://schemas.openxmlformats.org/officeDocument/2006/relationships/image" Target="../media/image1690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0.png"/><Relationship Id="rId3" Type="http://schemas.openxmlformats.org/officeDocument/2006/relationships/image" Target="../media/image211.emf"/><Relationship Id="rId12" Type="http://schemas.openxmlformats.org/officeDocument/2006/relationships/image" Target="../media/image178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11" Type="http://schemas.openxmlformats.org/officeDocument/2006/relationships/image" Target="../media/image1730.png"/><Relationship Id="rId5" Type="http://schemas.openxmlformats.org/officeDocument/2006/relationships/image" Target="../media/image209.png"/><Relationship Id="rId15" Type="http://schemas.openxmlformats.org/officeDocument/2006/relationships/image" Target="../media/image1751.png"/><Relationship Id="rId10" Type="http://schemas.openxmlformats.org/officeDocument/2006/relationships/image" Target="../media/image1690.png"/><Relationship Id="rId4" Type="http://schemas.openxmlformats.org/officeDocument/2006/relationships/image" Target="../media/image212.png"/><Relationship Id="rId9" Type="http://schemas.openxmlformats.org/officeDocument/2006/relationships/image" Target="../media/image1680.png"/><Relationship Id="rId14" Type="http://schemas.openxmlformats.org/officeDocument/2006/relationships/image" Target="../media/image20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12" Type="http://schemas.openxmlformats.org/officeDocument/2006/relationships/image" Target="../media/image1820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1680.png"/><Relationship Id="rId5" Type="http://schemas.openxmlformats.org/officeDocument/2006/relationships/image" Target="../media/image217.emf"/><Relationship Id="rId10" Type="http://schemas.openxmlformats.org/officeDocument/2006/relationships/image" Target="../media/image1750.png"/><Relationship Id="rId4" Type="http://schemas.openxmlformats.org/officeDocument/2006/relationships/image" Target="../media/image216.png"/><Relationship Id="rId9" Type="http://schemas.openxmlformats.org/officeDocument/2006/relationships/image" Target="../media/image17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NUL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NULL"/><Relationship Id="rId4" Type="http://schemas.openxmlformats.org/officeDocument/2006/relationships/image" Target="../media/image2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194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0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emf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emf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5.emf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8.png"/><Relationship Id="rId4" Type="http://schemas.openxmlformats.org/officeDocument/2006/relationships/image" Target="../media/image2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230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emf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7" Type="http://schemas.openxmlformats.org/officeDocument/2006/relationships/image" Target="../media/image266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1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0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acts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62"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401"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4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34D9694-DF17-5BCA-3C79-4459CC4CDB71}"/>
              </a:ext>
            </a:extLst>
          </p:cNvPr>
          <p:cNvSpPr/>
          <p:nvPr/>
        </p:nvSpPr>
        <p:spPr>
          <a:xfrm>
            <a:off x="6229350" y="3968470"/>
            <a:ext cx="647700" cy="2572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0C8FB-346D-75F3-29F7-C0799D8245C2}"/>
              </a:ext>
            </a:extLst>
          </p:cNvPr>
          <p:cNvCxnSpPr>
            <a:stCxn id="5" idx="2"/>
            <a:endCxn id="52" idx="0"/>
          </p:cNvCxnSpPr>
          <p:nvPr/>
        </p:nvCxnSpPr>
        <p:spPr>
          <a:xfrm rot="16200000" flipH="1">
            <a:off x="6843105" y="3935811"/>
            <a:ext cx="937428" cy="1517239"/>
          </a:xfrm>
          <a:prstGeom prst="bentConnector3">
            <a:avLst>
              <a:gd name="adj1" fmla="val 372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8313B-160B-78AB-7EB0-DFDAF76955AC}"/>
              </a:ext>
            </a:extLst>
          </p:cNvPr>
          <p:cNvSpPr/>
          <p:nvPr/>
        </p:nvSpPr>
        <p:spPr>
          <a:xfrm>
            <a:off x="2673597" y="6067425"/>
            <a:ext cx="141041" cy="1738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E1F5DFB-4E5E-9B7A-CF4B-D38A3B1253E4}"/>
              </a:ext>
            </a:extLst>
          </p:cNvPr>
          <p:cNvCxnSpPr>
            <a:stCxn id="52" idx="2"/>
            <a:endCxn id="28" idx="0"/>
          </p:cNvCxnSpPr>
          <p:nvPr/>
        </p:nvCxnSpPr>
        <p:spPr>
          <a:xfrm rot="5400000">
            <a:off x="5247527" y="3244512"/>
            <a:ext cx="319505" cy="532632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950B-44B0-B78B-FD12-D9EF7B1E7A4E}"/>
              </a:ext>
            </a:extLst>
          </p:cNvPr>
          <p:cNvSpPr/>
          <p:nvPr/>
        </p:nvSpPr>
        <p:spPr>
          <a:xfrm>
            <a:off x="4950619" y="4030813"/>
            <a:ext cx="561975" cy="324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A72AFDE-C9EC-DB23-8C45-A05A45400982}"/>
              </a:ext>
            </a:extLst>
          </p:cNvPr>
          <p:cNvCxnSpPr>
            <a:stCxn id="31" idx="0"/>
            <a:endCxn id="50" idx="0"/>
          </p:cNvCxnSpPr>
          <p:nvPr/>
        </p:nvCxnSpPr>
        <p:spPr>
          <a:xfrm rot="5400000" flipH="1" flipV="1">
            <a:off x="6557875" y="2518249"/>
            <a:ext cx="186297" cy="2838832"/>
          </a:xfrm>
          <a:prstGeom prst="bentConnector3">
            <a:avLst>
              <a:gd name="adj1" fmla="val 2227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  <p:bldP spid="5" grpId="0" animBg="1"/>
      <p:bldP spid="28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780757" y="3564322"/>
            <a:ext cx="385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Hadamard gate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272360" y="5198382"/>
            <a:ext cx="338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 of 50% zero, 50% 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A5915-074D-CDF5-6DA4-10451512C2F9}"/>
              </a:ext>
            </a:extLst>
          </p:cNvPr>
          <p:cNvSpPr/>
          <p:nvPr/>
        </p:nvSpPr>
        <p:spPr>
          <a:xfrm>
            <a:off x="3161661" y="2848996"/>
            <a:ext cx="271088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67C25-72EF-2C2D-832C-134BFC19110A}"/>
              </a:ext>
            </a:extLst>
          </p:cNvPr>
          <p:cNvSpPr/>
          <p:nvPr/>
        </p:nvSpPr>
        <p:spPr>
          <a:xfrm>
            <a:off x="6219807" y="3227652"/>
            <a:ext cx="218121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4B8CC5-7145-F6C9-217F-4605D680BF53}"/>
              </a:ext>
            </a:extLst>
          </p:cNvPr>
          <p:cNvSpPr/>
          <p:nvPr/>
        </p:nvSpPr>
        <p:spPr>
          <a:xfrm>
            <a:off x="2897727" y="3191343"/>
            <a:ext cx="162179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AD98DB-518F-DEEB-4C20-A4CDF3854C0E}"/>
              </a:ext>
            </a:extLst>
          </p:cNvPr>
          <p:cNvCxnSpPr>
            <a:cxnSpLocks/>
          </p:cNvCxnSpPr>
          <p:nvPr/>
        </p:nvCxnSpPr>
        <p:spPr>
          <a:xfrm flipV="1">
            <a:off x="2817485" y="4676931"/>
            <a:ext cx="484632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8B66B8-8CD4-879D-85B1-E6404E63C90A}"/>
              </a:ext>
            </a:extLst>
          </p:cNvPr>
          <p:cNvCxnSpPr>
            <a:cxnSpLocks/>
          </p:cNvCxnSpPr>
          <p:nvPr/>
        </p:nvCxnSpPr>
        <p:spPr>
          <a:xfrm flipH="1" flipV="1">
            <a:off x="2819293" y="4676666"/>
            <a:ext cx="481016" cy="3297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818D0D-E3AC-CAC8-0B72-AEB7DA084BEF}"/>
              </a:ext>
            </a:extLst>
          </p:cNvPr>
          <p:cNvCxnSpPr>
            <a:cxnSpLocks/>
          </p:cNvCxnSpPr>
          <p:nvPr/>
        </p:nvCxnSpPr>
        <p:spPr>
          <a:xfrm flipH="1" flipV="1">
            <a:off x="5837793" y="4694634"/>
            <a:ext cx="228600" cy="228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27115-0198-3E29-C75F-3C2D45EE0E79}"/>
              </a:ext>
            </a:extLst>
          </p:cNvPr>
          <p:cNvCxnSpPr>
            <a:cxnSpLocks/>
          </p:cNvCxnSpPr>
          <p:nvPr/>
        </p:nvCxnSpPr>
        <p:spPr>
          <a:xfrm flipH="1">
            <a:off x="5837793" y="4693444"/>
            <a:ext cx="228600" cy="2309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5" grpId="0" animBg="1"/>
      <p:bldP spid="16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B7F46-7650-17C4-2F63-4207475D4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58"/>
          <a:stretch/>
        </p:blipFill>
        <p:spPr>
          <a:xfrm>
            <a:off x="300165" y="4158626"/>
            <a:ext cx="8543663" cy="256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1FBEC-514E-4B62-7AAA-552F2EAD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7" y="1229526"/>
            <a:ext cx="8257840" cy="2750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A11-517E-E40E-D286-2B25DB10B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986" y="1752241"/>
            <a:ext cx="4156023" cy="4156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541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1317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3" y="3121824"/>
            <a:ext cx="119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act only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E801-93E3-2094-E8FE-6742C7525D7F}"/>
              </a:ext>
            </a:extLst>
          </p:cNvPr>
          <p:cNvSpPr txBox="1"/>
          <p:nvPr/>
        </p:nvSpPr>
        <p:spPr>
          <a:xfrm>
            <a:off x="2933988" y="331014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A02C-D43C-1B65-3DDB-B6FF7F6A7B57}"/>
              </a:ext>
            </a:extLst>
          </p:cNvPr>
          <p:cNvSpPr txBox="1"/>
          <p:nvPr/>
        </p:nvSpPr>
        <p:spPr>
          <a:xfrm>
            <a:off x="2933988" y="4328340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02BD2-EFBA-BD97-2D61-946FED9F9DEC}"/>
              </a:ext>
            </a:extLst>
          </p:cNvPr>
          <p:cNvSpPr txBox="1"/>
          <p:nvPr/>
        </p:nvSpPr>
        <p:spPr>
          <a:xfrm>
            <a:off x="6319616" y="331353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03BE-069D-DA55-1FC2-7ADE80967B04}"/>
              </a:ext>
            </a:extLst>
          </p:cNvPr>
          <p:cNvSpPr txBox="1"/>
          <p:nvPr/>
        </p:nvSpPr>
        <p:spPr>
          <a:xfrm>
            <a:off x="6319616" y="434772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FD8A8-80D8-92EC-AEFC-6C0AE6FCFA62}"/>
              </a:ext>
            </a:extLst>
          </p:cNvPr>
          <p:cNvSpPr txBox="1"/>
          <p:nvPr/>
        </p:nvSpPr>
        <p:spPr>
          <a:xfrm>
            <a:off x="717417" y="1348543"/>
            <a:ext cx="13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Reversible?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94830679-98B8-6EDD-1657-1FD602C26162}"/>
              </a:ext>
            </a:extLst>
          </p:cNvPr>
          <p:cNvSpPr/>
          <p:nvPr/>
        </p:nvSpPr>
        <p:spPr>
          <a:xfrm>
            <a:off x="4257352" y="3478710"/>
            <a:ext cx="367036" cy="11742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6B552-3528-1D9D-7DF9-9D7C5100CF2B}"/>
              </a:ext>
            </a:extLst>
          </p:cNvPr>
          <p:cNvSpPr txBox="1"/>
          <p:nvPr/>
        </p:nvSpPr>
        <p:spPr>
          <a:xfrm>
            <a:off x="4695404" y="4195817"/>
            <a:ext cx="76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  <p:bldP spid="9" grpId="0"/>
      <p:bldP spid="37" grpId="0"/>
      <p:bldP spid="38" grpId="0"/>
      <p:bldP spid="39" grpId="0"/>
      <p:bldP spid="11" grpId="0"/>
      <p:bldP spid="13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4D5E1-9D0A-5673-E8A6-AC309F7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90675"/>
            <a:ext cx="8096250" cy="3676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AFA5F-8ACE-3F16-28A0-3B87D87D25DA}"/>
              </a:ext>
            </a:extLst>
          </p:cNvPr>
          <p:cNvSpPr/>
          <p:nvPr/>
        </p:nvSpPr>
        <p:spPr>
          <a:xfrm>
            <a:off x="1199213" y="4159770"/>
            <a:ext cx="509666" cy="209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C1D2-689B-EE88-29AF-8B1981A6CE9C}"/>
              </a:ext>
            </a:extLst>
          </p:cNvPr>
          <p:cNvSpPr/>
          <p:nvPr/>
        </p:nvSpPr>
        <p:spPr>
          <a:xfrm>
            <a:off x="702324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87750-FECD-E829-25C7-010438BD31BD}"/>
              </a:ext>
            </a:extLst>
          </p:cNvPr>
          <p:cNvSpPr/>
          <p:nvPr/>
        </p:nvSpPr>
        <p:spPr>
          <a:xfrm>
            <a:off x="770377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/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cannot apply a negative phase angle to a target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blipFill>
                <a:blip r:embed="rId4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5A625A7-1AA5-558D-F519-0A2F44AA5016}"/>
              </a:ext>
            </a:extLst>
          </p:cNvPr>
          <p:cNvSpPr/>
          <p:nvPr/>
        </p:nvSpPr>
        <p:spPr>
          <a:xfrm>
            <a:off x="702230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02B87-84B9-8518-26F7-F00CC83DA007}"/>
              </a:ext>
            </a:extLst>
          </p:cNvPr>
          <p:cNvSpPr/>
          <p:nvPr/>
        </p:nvSpPr>
        <p:spPr>
          <a:xfrm>
            <a:off x="770283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7" grpId="0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Acts only if </a:t>
                </a:r>
                <a:r>
                  <a:rPr lang="en-US" u="sng" dirty="0">
                    <a:solidFill>
                      <a:srgbClr val="0070C0"/>
                    </a:solidFill>
                  </a:rPr>
                  <a:t>both</a:t>
                </a:r>
                <a:r>
                  <a:rPr lang="en-US" dirty="0">
                    <a:solidFill>
                      <a:srgbClr val="0070C0"/>
                    </a:solidFill>
                  </a:rPr>
                  <a:t>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018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AA32-7A1E-EACA-1640-9C27781B786F}"/>
              </a:ext>
            </a:extLst>
          </p:cNvPr>
          <p:cNvSpPr txBox="1"/>
          <p:nvPr/>
        </p:nvSpPr>
        <p:spPr>
          <a:xfrm>
            <a:off x="1020926" y="282957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82BA-305B-9AA5-3E92-8B3085CC213E}"/>
              </a:ext>
            </a:extLst>
          </p:cNvPr>
          <p:cNvSpPr txBox="1"/>
          <p:nvPr/>
        </p:nvSpPr>
        <p:spPr>
          <a:xfrm>
            <a:off x="1022495" y="365909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453BE-B78A-3399-2314-5D6FE2094CA9}"/>
              </a:ext>
            </a:extLst>
          </p:cNvPr>
          <p:cNvSpPr txBox="1"/>
          <p:nvPr/>
        </p:nvSpPr>
        <p:spPr>
          <a:xfrm>
            <a:off x="1020926" y="4558473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33AD8-3F3C-F222-53DF-DF90353647BA}"/>
              </a:ext>
            </a:extLst>
          </p:cNvPr>
          <p:cNvSpPr txBox="1"/>
          <p:nvPr/>
        </p:nvSpPr>
        <p:spPr>
          <a:xfrm>
            <a:off x="3972687" y="2826526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9E664-92C0-C214-C2B3-017BBE818525}"/>
              </a:ext>
            </a:extLst>
          </p:cNvPr>
          <p:cNvSpPr txBox="1"/>
          <p:nvPr/>
        </p:nvSpPr>
        <p:spPr>
          <a:xfrm>
            <a:off x="3974256" y="3656039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F1E4-94CD-28D7-4249-2D79DD541C2E}"/>
              </a:ext>
            </a:extLst>
          </p:cNvPr>
          <p:cNvSpPr txBox="1"/>
          <p:nvPr/>
        </p:nvSpPr>
        <p:spPr>
          <a:xfrm>
            <a:off x="3972687" y="455542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3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92AB00-3BAF-C383-2603-74460D712AAB}"/>
              </a:ext>
            </a:extLst>
          </p:cNvPr>
          <p:cNvSpPr txBox="1"/>
          <p:nvPr/>
        </p:nvSpPr>
        <p:spPr>
          <a:xfrm>
            <a:off x="1020926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69D59-000E-E4E4-B2D0-34BDE3470074}"/>
              </a:ext>
            </a:extLst>
          </p:cNvPr>
          <p:cNvSpPr txBox="1"/>
          <p:nvPr/>
        </p:nvSpPr>
        <p:spPr>
          <a:xfrm>
            <a:off x="1022495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F1003-3E4F-3CF6-2E81-84B51D362FC7}"/>
              </a:ext>
            </a:extLst>
          </p:cNvPr>
          <p:cNvSpPr txBox="1"/>
          <p:nvPr/>
        </p:nvSpPr>
        <p:spPr>
          <a:xfrm>
            <a:off x="1020926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2B1C6-D193-6DAD-4358-4A5569EC36E1}"/>
              </a:ext>
            </a:extLst>
          </p:cNvPr>
          <p:cNvSpPr txBox="1"/>
          <p:nvPr/>
        </p:nvSpPr>
        <p:spPr>
          <a:xfrm>
            <a:off x="3972687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ED5BA-0257-B895-B2FC-463C9755AAAE}"/>
              </a:ext>
            </a:extLst>
          </p:cNvPr>
          <p:cNvSpPr txBox="1"/>
          <p:nvPr/>
        </p:nvSpPr>
        <p:spPr>
          <a:xfrm>
            <a:off x="3974256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3EAE6-1D54-C136-A862-A688896DA66D}"/>
              </a:ext>
            </a:extLst>
          </p:cNvPr>
          <p:cNvSpPr txBox="1"/>
          <p:nvPr/>
        </p:nvSpPr>
        <p:spPr>
          <a:xfrm>
            <a:off x="3972687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unitary matrices like X, Y, Z, S, T, and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E3398-7EFD-48BD-2162-25C7EA991FE3}"/>
              </a:ext>
            </a:extLst>
          </p:cNvPr>
          <p:cNvSpPr txBox="1"/>
          <p:nvPr/>
        </p:nvSpPr>
        <p:spPr>
          <a:xfrm>
            <a:off x="779488" y="2374291"/>
            <a:ext cx="7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D7BB-588C-9113-FB92-E2F132FB0B65}"/>
              </a:ext>
            </a:extLst>
          </p:cNvPr>
          <p:cNvSpPr txBox="1"/>
          <p:nvPr/>
        </p:nvSpPr>
        <p:spPr>
          <a:xfrm>
            <a:off x="728271" y="3817740"/>
            <a:ext cx="91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CCNOT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4858-4834-1EE9-7D3D-7CD0B542591F}"/>
              </a:ext>
            </a:extLst>
          </p:cNvPr>
          <p:cNvSpPr/>
          <p:nvPr/>
        </p:nvSpPr>
        <p:spPr>
          <a:xfrm>
            <a:off x="442210" y="3641696"/>
            <a:ext cx="8214610" cy="279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9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107245" y="1478070"/>
            <a:ext cx="52829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 three CNOT gates or six Hadamard Gates + three CZ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00"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02"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60"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3"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7"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BD7FC-FC67-ECDA-721C-EC50F5F5AA97}"/>
              </a:ext>
            </a:extLst>
          </p:cNvPr>
          <p:cNvSpPr/>
          <p:nvPr/>
        </p:nvSpPr>
        <p:spPr>
          <a:xfrm>
            <a:off x="1000125" y="4691921"/>
            <a:ext cx="154118" cy="15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B1B53-680F-BA56-02FA-C947F12E8640}"/>
              </a:ext>
            </a:extLst>
          </p:cNvPr>
          <p:cNvSpPr/>
          <p:nvPr/>
        </p:nvSpPr>
        <p:spPr>
          <a:xfrm>
            <a:off x="3835765" y="436664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D70-D157-79CD-0484-E8437DC0A699}"/>
              </a:ext>
            </a:extLst>
          </p:cNvPr>
          <p:cNvSpPr/>
          <p:nvPr/>
        </p:nvSpPr>
        <p:spPr>
          <a:xfrm>
            <a:off x="2382280" y="452228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  <p:bldP spid="3" grpId="0" animBg="1"/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EC076-65A2-77C4-36C8-B58FFAD78280}"/>
              </a:ext>
            </a:extLst>
          </p:cNvPr>
          <p:cNvGrpSpPr/>
          <p:nvPr/>
        </p:nvGrpSpPr>
        <p:grpSpPr>
          <a:xfrm>
            <a:off x="3211329" y="1314467"/>
            <a:ext cx="3875135" cy="369332"/>
            <a:chOff x="3211329" y="1314467"/>
            <a:chExt cx="3875135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10A37-F0C2-3F1A-75FA-977953FE8653}"/>
                </a:ext>
              </a:extLst>
            </p:cNvPr>
            <p:cNvSpPr txBox="1"/>
            <p:nvPr/>
          </p:nvSpPr>
          <p:spPr>
            <a:xfrm>
              <a:off x="321132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EF42B-D5D1-7799-531B-C95FC2F15B18}"/>
                </a:ext>
              </a:extLst>
            </p:cNvPr>
            <p:cNvSpPr txBox="1"/>
            <p:nvPr/>
          </p:nvSpPr>
          <p:spPr>
            <a:xfrm>
              <a:off x="374111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4B6F-AE48-BCBA-77D5-91813B6F5907}"/>
                </a:ext>
              </a:extLst>
            </p:cNvPr>
            <p:cNvSpPr txBox="1"/>
            <p:nvPr/>
          </p:nvSpPr>
          <p:spPr>
            <a:xfrm>
              <a:off x="427089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BD0D13-77C9-F093-087F-87C672FDE509}"/>
                </a:ext>
              </a:extLst>
            </p:cNvPr>
            <p:cNvSpPr txBox="1"/>
            <p:nvPr/>
          </p:nvSpPr>
          <p:spPr>
            <a:xfrm>
              <a:off x="4800675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5AEAF6-9552-B469-8254-5E8D431634C6}"/>
                </a:ext>
              </a:extLst>
            </p:cNvPr>
            <p:cNvSpPr txBox="1"/>
            <p:nvPr/>
          </p:nvSpPr>
          <p:spPr>
            <a:xfrm>
              <a:off x="5330457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C0809-9548-4E41-DF37-88461F699C17}"/>
                </a:ext>
              </a:extLst>
            </p:cNvPr>
            <p:cNvSpPr txBox="1"/>
            <p:nvPr/>
          </p:nvSpPr>
          <p:spPr>
            <a:xfrm>
              <a:off x="586023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EC6C7-0B1E-7E3C-5EC5-28665D279154}"/>
                </a:ext>
              </a:extLst>
            </p:cNvPr>
            <p:cNvSpPr txBox="1"/>
            <p:nvPr/>
          </p:nvSpPr>
          <p:spPr>
            <a:xfrm>
              <a:off x="639002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B9D2AA-E04B-0556-CD2F-AA4F9C39A4CF}"/>
                </a:ext>
              </a:extLst>
            </p:cNvPr>
            <p:cNvSpPr txBox="1"/>
            <p:nvPr/>
          </p:nvSpPr>
          <p:spPr>
            <a:xfrm>
              <a:off x="691980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/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#1)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blipFill>
                <a:blip r:embed="rId3"/>
                <a:stretch>
                  <a:fillRect l="-3415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/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#2)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/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#3)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𝐻𝑍𝐻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blipFill>
                <a:blip r:embed="rId5"/>
                <a:stretch>
                  <a:fillRect l="-5469" t="-4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/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#4)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𝐻𝑋𝐻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blipFill>
                <a:blip r:embed="rId6"/>
                <a:stretch>
                  <a:fillRect l="-5469" t="-2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/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#5)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𝐻𝑌𝐻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blipFill>
                <a:blip r:embed="rId7"/>
                <a:stretch>
                  <a:fillRect l="-4573" t="-1961" r="-3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/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#6)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blipFill>
                <a:blip r:embed="rId8"/>
                <a:stretch>
                  <a:fillRect l="-714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/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#7)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𝑋𝑌𝑋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blipFill>
                <a:blip r:embed="rId9"/>
                <a:stretch>
                  <a:fillRect l="-4673" t="-4000" r="-3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matrices for quantum gates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42D7EB-F36C-54C1-B156-1D9B4E2160E5}"/>
              </a:ext>
            </a:extLst>
          </p:cNvPr>
          <p:cNvSpPr/>
          <p:nvPr/>
        </p:nvSpPr>
        <p:spPr>
          <a:xfrm>
            <a:off x="6813097" y="3635114"/>
            <a:ext cx="1296581" cy="155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D59D9-8D3B-D309-B2B9-26D4E2466C3B}"/>
              </a:ext>
            </a:extLst>
          </p:cNvPr>
          <p:cNvSpPr/>
          <p:nvPr/>
        </p:nvSpPr>
        <p:spPr>
          <a:xfrm>
            <a:off x="6882982" y="5194092"/>
            <a:ext cx="1507587" cy="128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</a:t>
            </a:r>
            <a:r>
              <a:rPr lang="en-US" u="sng" dirty="0">
                <a:solidFill>
                  <a:srgbClr val="7030A0"/>
                </a:solidFill>
              </a:rPr>
              <a:t>different</a:t>
            </a:r>
            <a:r>
              <a:rPr lang="en-US" dirty="0">
                <a:solidFill>
                  <a:srgbClr val="7030A0"/>
                </a:solidFill>
              </a:rPr>
              <a:t>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5482522" y="4958403"/>
            <a:ext cx="1567842" cy="38279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cxnSpLocks/>
            <a:stCxn id="63" idx="3"/>
            <a:endCxn id="47" idx="3"/>
          </p:cNvCxnSpPr>
          <p:nvPr/>
        </p:nvCxnSpPr>
        <p:spPr>
          <a:xfrm flipV="1">
            <a:off x="5474494" y="5341200"/>
            <a:ext cx="2809530" cy="574516"/>
          </a:xfrm>
          <a:prstGeom prst="bentConnector3">
            <a:avLst>
              <a:gd name="adj1" fmla="val 108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5228874" y="4776848"/>
            <a:ext cx="253648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5228873" y="5759969"/>
            <a:ext cx="245621" cy="311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5255D-7BD2-8CDC-39FE-28C236094CC6}"/>
              </a:ext>
            </a:extLst>
          </p:cNvPr>
          <p:cNvSpPr/>
          <p:nvPr/>
        </p:nvSpPr>
        <p:spPr>
          <a:xfrm>
            <a:off x="7050364" y="5226925"/>
            <a:ext cx="522012" cy="228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E4A17B-8AF9-5B0C-0CF0-44EDDE67B573}"/>
              </a:ext>
            </a:extLst>
          </p:cNvPr>
          <p:cNvSpPr/>
          <p:nvPr/>
        </p:nvSpPr>
        <p:spPr>
          <a:xfrm>
            <a:off x="7762012" y="5226925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014D-29BD-C4E2-AE4A-25C780F290CE}"/>
              </a:ext>
            </a:extLst>
          </p:cNvPr>
          <p:cNvCxnSpPr/>
          <p:nvPr/>
        </p:nvCxnSpPr>
        <p:spPr>
          <a:xfrm>
            <a:off x="4841823" y="4958403"/>
            <a:ext cx="372307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9C4E0B-C6B0-A1AC-38C0-721811F4EA23}"/>
              </a:ext>
            </a:extLst>
          </p:cNvPr>
          <p:cNvCxnSpPr>
            <a:cxnSpLocks/>
          </p:cNvCxnSpPr>
          <p:nvPr/>
        </p:nvCxnSpPr>
        <p:spPr>
          <a:xfrm flipV="1">
            <a:off x="4813248" y="5915716"/>
            <a:ext cx="400882" cy="314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4BC25-F636-7609-2F22-F193A019D983}"/>
              </a:ext>
            </a:extLst>
          </p:cNvPr>
          <p:cNvSpPr/>
          <p:nvPr/>
        </p:nvSpPr>
        <p:spPr>
          <a:xfrm>
            <a:off x="6622681" y="4301621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  <p:bldP spid="2" grpId="0" animBg="1"/>
      <p:bldP spid="47" grpId="0" animBg="1"/>
      <p:bldP spid="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</a:t>
                </a:r>
                <a:r>
                  <a:rPr lang="en-US" dirty="0">
                    <a:hlinkClick r:id="rId3" action="ppaction://hlinksldjump"/>
                  </a:rPr>
                  <a:t>slide #27</a:t>
                </a:r>
                <a:r>
                  <a:rPr lang="en-US" dirty="0"/>
                  <a:t>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Note: 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</a:t>
                </a:r>
                <a:r>
                  <a:rPr lang="en-US" b="1" dirty="0">
                    <a:solidFill>
                      <a:srgbClr val="FF0000"/>
                    </a:solidFill>
                  </a:rPr>
                  <a:t>cannot</a:t>
                </a:r>
                <a:r>
                  <a:rPr lang="en-US" dirty="0"/>
                  <a:t> clone any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</a:t>
                </a:r>
                <a:r>
                  <a:rPr lang="en-US" i="1" dirty="0"/>
                  <a:t>all</a:t>
                </a:r>
                <a:r>
                  <a:rPr lang="en-US" dirty="0"/>
                  <a:t>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Phase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Because the amplitudes of a qubit can be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negative complex numbers</a:t>
                </a:r>
                <a:r>
                  <a:rPr lang="en-US" sz="2400" dirty="0"/>
                  <a:t>, we can encode information in the qubit's </a:t>
                </a:r>
                <a:r>
                  <a:rPr lang="en-US" sz="2400" b="1" dirty="0"/>
                  <a:t>phase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lose</a:t>
                </a:r>
                <a:r>
                  <a:rPr lang="en-US" sz="2400" dirty="0"/>
                  <a:t> this phase information when we </a:t>
                </a:r>
                <a:r>
                  <a:rPr lang="en-US" sz="2400" u="sng" dirty="0"/>
                  <a:t>measure</a:t>
                </a:r>
                <a:r>
                  <a:rPr lang="en-US" sz="2400" dirty="0"/>
                  <a:t> a qubit because probabilities must be exclusively positive 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while a quantum state </a:t>
                </a:r>
                <a:r>
                  <a:rPr lang="en-US" sz="2400" i="1" dirty="0"/>
                  <a:t>evolves</a:t>
                </a:r>
                <a:r>
                  <a:rPr lang="en-US" sz="2400" dirty="0"/>
                  <a:t>, as coaxed by a quantum circuit/algorithm, we can leverage these negative complex phases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induce destructive interference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phase of one qubit can be used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influence</a:t>
                </a:r>
                <a:r>
                  <a:rPr lang="en-US" sz="2400" dirty="0"/>
                  <a:t> the phase of other qubits in the circuit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Phase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pure classical state can only be 0 or 1, but a pure qubit state could have a variety of "equal" </a:t>
            </a:r>
            <a:r>
              <a:rPr lang="en-US" sz="2400" b="1" dirty="0">
                <a:solidFill>
                  <a:srgbClr val="FF0000"/>
                </a:solidFill>
              </a:rPr>
              <a:t>amplitudes</a:t>
            </a:r>
            <a:r>
              <a:rPr lang="en-US" sz="2400" dirty="0"/>
              <a:t>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Remember we take the norm (absolute value) of the squared amplitudes to determine the expected value (the Born Rule), so the </a:t>
            </a:r>
            <a:r>
              <a:rPr lang="en-US" sz="2400" b="1" dirty="0">
                <a:solidFill>
                  <a:srgbClr val="0070C0"/>
                </a:solidFill>
              </a:rPr>
              <a:t>top row </a:t>
            </a:r>
            <a:r>
              <a:rPr lang="en-US" sz="2400" dirty="0"/>
              <a:t>would all measure as </a:t>
            </a:r>
            <a:r>
              <a:rPr lang="en-US" sz="2400" b="1" dirty="0"/>
              <a:t>0,</a:t>
            </a:r>
            <a:r>
              <a:rPr lang="en-US" sz="2400" dirty="0"/>
              <a:t> and the </a:t>
            </a:r>
            <a:r>
              <a:rPr lang="en-US" sz="2400" b="1" dirty="0">
                <a:solidFill>
                  <a:srgbClr val="0070C0"/>
                </a:solidFill>
              </a:rPr>
              <a:t>bottom row </a:t>
            </a:r>
            <a:r>
              <a:rPr lang="en-US" sz="2400" dirty="0"/>
              <a:t>would all measure as </a:t>
            </a:r>
            <a:r>
              <a:rPr lang="en-US" sz="2400" b="1" dirty="0"/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key to designing quantum algorithms is deftly using all </a:t>
            </a:r>
            <a:r>
              <a:rPr lang="en-US" sz="2400" b="1" dirty="0">
                <a:solidFill>
                  <a:srgbClr val="7030A0"/>
                </a:solidFill>
              </a:rPr>
              <a:t>four ways </a:t>
            </a:r>
            <a:r>
              <a:rPr lang="en-US" sz="2400" dirty="0"/>
              <a:t>a 1 can be represented as a </a:t>
            </a:r>
            <a:r>
              <a:rPr lang="en-US" sz="2400" b="1" dirty="0">
                <a:solidFill>
                  <a:srgbClr val="00B050"/>
                </a:solidFill>
              </a:rPr>
              <a:t>complex number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18315"/>
                  </p:ext>
                </p:extLst>
              </p:nvPr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18315"/>
                  </p:ext>
                </p:extLst>
              </p:nvPr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5495" r="-3064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5495" r="-205179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5495" r="-106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5495" r="-6000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106667" r="-3064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106667" r="-20517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106667" r="-1060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106667" r="-6000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29212A9-A05B-7F32-3201-3785CBC6DCFC}"/>
              </a:ext>
            </a:extLst>
          </p:cNvPr>
          <p:cNvGrpSpPr/>
          <p:nvPr/>
        </p:nvGrpSpPr>
        <p:grpSpPr>
          <a:xfrm>
            <a:off x="868493" y="2870616"/>
            <a:ext cx="696262" cy="957209"/>
            <a:chOff x="748572" y="3650105"/>
            <a:chExt cx="696262" cy="957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/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41071" t="-122727" r="-63393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/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42342" t="-122727" r="-63964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2B7E13C-3EA0-26C1-FE2F-38007927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2" y="640725"/>
            <a:ext cx="3875355" cy="29754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710245-C806-A69D-3964-0E9ED322F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53" y="1701642"/>
            <a:ext cx="4145177" cy="8047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E81B36-8239-AB99-4723-AE48A7D48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51137BA-D2ED-3136-58A9-A540B3E81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627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260D619-8BF5-93C4-CE6C-223BD3272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604" y="3936051"/>
            <a:ext cx="2346746" cy="255061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F7FBD2-80AA-F980-6626-0A531E71EEA8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F7FBD2-80AA-F980-6626-0A531E71E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3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FBC05E4-162E-A1CB-C211-71410896CCF3}"/>
              </a:ext>
            </a:extLst>
          </p:cNvPr>
          <p:cNvGrpSpPr/>
          <p:nvPr/>
        </p:nvGrpSpPr>
        <p:grpSpPr>
          <a:xfrm>
            <a:off x="2866159" y="609757"/>
            <a:ext cx="1076632" cy="369332"/>
            <a:chOff x="4968362" y="2079211"/>
            <a:chExt cx="1076632" cy="369332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0CC3C68-1DFA-4E64-E0F4-5743E45C6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7875D6-D8AF-8C8F-BC7D-B5E7B53B82F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62F55F-DDDA-F4C9-677E-C0AF1F8448AE}"/>
              </a:ext>
            </a:extLst>
          </p:cNvPr>
          <p:cNvGrpSpPr/>
          <p:nvPr/>
        </p:nvGrpSpPr>
        <p:grpSpPr>
          <a:xfrm>
            <a:off x="4218893" y="985028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A06B29-ACC1-1E47-ED28-F48FF2617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C1DB27-A442-EEEB-BD7E-D668FB69752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17BCD1-D9BE-69A2-5A74-3656461B4BCF}"/>
              </a:ext>
            </a:extLst>
          </p:cNvPr>
          <p:cNvGrpSpPr/>
          <p:nvPr/>
        </p:nvGrpSpPr>
        <p:grpSpPr>
          <a:xfrm>
            <a:off x="2637279" y="1175810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708F2E-CB43-211A-BA7E-873FB1C46D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3521C5E-B54B-2545-CC81-D0E9B00FC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F62B0F9-7DB2-AE0E-4B9E-26F2CDBD1C10}"/>
              </a:ext>
            </a:extLst>
          </p:cNvPr>
          <p:cNvGrpSpPr/>
          <p:nvPr/>
        </p:nvGrpSpPr>
        <p:grpSpPr>
          <a:xfrm>
            <a:off x="1060294" y="1569840"/>
            <a:ext cx="1064340" cy="369332"/>
            <a:chOff x="3647644" y="5421073"/>
            <a:chExt cx="1064340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9B2F0D-AF52-1E0C-7DE1-F619BC843FE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2FB239A-9766-47B5-4CCB-6B3712EA0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80459E4-6902-48B4-DA3C-010E6F0C1282}"/>
              </a:ext>
            </a:extLst>
          </p:cNvPr>
          <p:cNvGrpSpPr/>
          <p:nvPr/>
        </p:nvGrpSpPr>
        <p:grpSpPr>
          <a:xfrm>
            <a:off x="2544804" y="1741863"/>
            <a:ext cx="1068643" cy="369332"/>
            <a:chOff x="3647644" y="5359159"/>
            <a:chExt cx="1068643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6430824-C536-5B89-E6C1-0076830D99E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07E578B-8241-A232-21C5-8B822B7CD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6AAA81-5951-EA60-E6B7-2AFC8B3B72E1}"/>
              </a:ext>
            </a:extLst>
          </p:cNvPr>
          <p:cNvGrpSpPr/>
          <p:nvPr/>
        </p:nvGrpSpPr>
        <p:grpSpPr>
          <a:xfrm>
            <a:off x="2551499" y="2314275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3284C0B-525B-E963-11E0-F9E3D664E2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790C6DA-54A6-27FB-96C1-DF2C3CF2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D4ED63C-146E-9899-90A5-2CC1D9D22248}"/>
              </a:ext>
            </a:extLst>
          </p:cNvPr>
          <p:cNvGrpSpPr/>
          <p:nvPr/>
        </p:nvGrpSpPr>
        <p:grpSpPr>
          <a:xfrm>
            <a:off x="1040875" y="269099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B5DA887-F766-20C7-07E4-52016DC048B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742A8EC-241C-B9E7-F896-F0560BD9EC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8FC04A9-6B64-B6BD-5BAC-3B0C4A171CB6}"/>
              </a:ext>
            </a:extLst>
          </p:cNvPr>
          <p:cNvGrpSpPr/>
          <p:nvPr/>
        </p:nvGrpSpPr>
        <p:grpSpPr>
          <a:xfrm>
            <a:off x="2564790" y="2875148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EF65109-063B-AC6E-5E1A-FE7054261F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A13A7AF-2879-FFBC-829E-5EF5E292CA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723732F-5F58-7FB8-8A8B-7BCE19941711}"/>
              </a:ext>
            </a:extLst>
          </p:cNvPr>
          <p:cNvGrpSpPr/>
          <p:nvPr/>
        </p:nvGrpSpPr>
        <p:grpSpPr>
          <a:xfrm>
            <a:off x="1048370" y="2129609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8CC716-EB7F-DC31-71F8-B80D689A8D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E7EBCF8-E339-D506-4A5C-BB105447F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D2A419-62B9-CAF6-BE12-C6BCBC19D2DF}"/>
              </a:ext>
            </a:extLst>
          </p:cNvPr>
          <p:cNvGrpSpPr/>
          <p:nvPr/>
        </p:nvGrpSpPr>
        <p:grpSpPr>
          <a:xfrm>
            <a:off x="3902788" y="3246853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A42C0DE-9499-4A63-17BA-C49EFB14C3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9E37BD6-11F5-049A-DA31-437C3EB95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Arrow: Curved Up 88">
            <a:extLst>
              <a:ext uri="{FF2B5EF4-FFF2-40B4-BE49-F238E27FC236}">
                <a16:creationId xmlns:a16="http://schemas.microsoft.com/office/drawing/2014/main" id="{08F1E76F-D4D6-BC75-9A43-FE5D02229AEC}"/>
              </a:ext>
            </a:extLst>
          </p:cNvPr>
          <p:cNvSpPr/>
          <p:nvPr/>
        </p:nvSpPr>
        <p:spPr>
          <a:xfrm rot="12283240">
            <a:off x="1677410" y="4597856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AE3D64-78D4-E131-64E7-DE1BA1A18524}"/>
              </a:ext>
            </a:extLst>
          </p:cNvPr>
          <p:cNvSpPr/>
          <p:nvPr/>
        </p:nvSpPr>
        <p:spPr>
          <a:xfrm>
            <a:off x="4772025" y="3988818"/>
            <a:ext cx="207395" cy="2236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AEDE335-6741-A231-6E71-A1EF543BBCCF}"/>
              </a:ext>
            </a:extLst>
          </p:cNvPr>
          <p:cNvSpPr/>
          <p:nvPr/>
        </p:nvSpPr>
        <p:spPr>
          <a:xfrm>
            <a:off x="4654446" y="2016177"/>
            <a:ext cx="187377" cy="224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EB4A0DF-850F-363C-7DA6-635D9ED01227}"/>
              </a:ext>
            </a:extLst>
          </p:cNvPr>
          <p:cNvSpPr/>
          <p:nvPr/>
        </p:nvSpPr>
        <p:spPr>
          <a:xfrm>
            <a:off x="5549148" y="3011380"/>
            <a:ext cx="371967" cy="248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5328E3E-5C65-5C86-C3C6-B51C6F82680F}"/>
              </a:ext>
            </a:extLst>
          </p:cNvPr>
          <p:cNvCxnSpPr>
            <a:stCxn id="91" idx="2"/>
            <a:endCxn id="92" idx="1"/>
          </p:cNvCxnSpPr>
          <p:nvPr/>
        </p:nvCxnSpPr>
        <p:spPr>
          <a:xfrm rot="16200000" flipH="1">
            <a:off x="4701444" y="2287720"/>
            <a:ext cx="894395" cy="8010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Curved Up 94">
            <a:extLst>
              <a:ext uri="{FF2B5EF4-FFF2-40B4-BE49-F238E27FC236}">
                <a16:creationId xmlns:a16="http://schemas.microsoft.com/office/drawing/2014/main" id="{C13A7F88-81C3-3E7B-73F4-FF9BCAB209A5}"/>
              </a:ext>
            </a:extLst>
          </p:cNvPr>
          <p:cNvSpPr/>
          <p:nvPr/>
        </p:nvSpPr>
        <p:spPr>
          <a:xfrm rot="12283240">
            <a:off x="3979911" y="575642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72C1A9-CDB7-D72D-6F9E-DF2FCD76BEC8}"/>
              </a:ext>
            </a:extLst>
          </p:cNvPr>
          <p:cNvSpPr txBox="1"/>
          <p:nvPr/>
        </p:nvSpPr>
        <p:spPr>
          <a:xfrm>
            <a:off x="7344641" y="3379083"/>
            <a:ext cx="138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When measured…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3B9A904-F5F2-D9E6-BAA2-D721000B1620}"/>
              </a:ext>
            </a:extLst>
          </p:cNvPr>
          <p:cNvSpPr/>
          <p:nvPr/>
        </p:nvSpPr>
        <p:spPr>
          <a:xfrm>
            <a:off x="6228413" y="2853717"/>
            <a:ext cx="572413" cy="581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4E8A81A-CFEB-A1A1-09B3-D24839A5562B}"/>
              </a:ext>
            </a:extLst>
          </p:cNvPr>
          <p:cNvSpPr/>
          <p:nvPr/>
        </p:nvSpPr>
        <p:spPr>
          <a:xfrm>
            <a:off x="7272728" y="3936052"/>
            <a:ext cx="572413" cy="312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D6EBF689-B54A-8C62-0ACD-58AA41BBD1C5}"/>
              </a:ext>
            </a:extLst>
          </p:cNvPr>
          <p:cNvCxnSpPr>
            <a:stCxn id="98" idx="0"/>
            <a:endCxn id="97" idx="2"/>
          </p:cNvCxnSpPr>
          <p:nvPr/>
        </p:nvCxnSpPr>
        <p:spPr>
          <a:xfrm rot="16200000" flipV="1">
            <a:off x="6786320" y="3163436"/>
            <a:ext cx="500916" cy="1044315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F7467C-BEA9-2CCC-CCB5-C0C1B785EAFF}"/>
                  </a:ext>
                </a:extLst>
              </p:cNvPr>
              <p:cNvSpPr txBox="1"/>
              <p:nvPr/>
            </p:nvSpPr>
            <p:spPr>
              <a:xfrm>
                <a:off x="4575498" y="1696311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F7467C-BEA9-2CCC-CCB5-C0C1B785E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98" y="1696311"/>
                <a:ext cx="3375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5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9" grpId="0" animBg="1"/>
      <p:bldP spid="90" grpId="0" animBg="1"/>
      <p:bldP spid="95" grpId="0" animBg="1"/>
      <p:bldP spid="96" grpId="0"/>
      <p:bldP spid="10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96469-FFF5-2209-D9FA-3C24ABC5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32" y="4006733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B3183-743D-EDBD-BC39-E3A09DACA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595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8D8BE-BD78-1346-E5EC-77D8CDC41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822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A81D1-1CAC-91B6-F3E6-C87A9E69B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048" y="3996417"/>
            <a:ext cx="2057400" cy="223613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90A50-5718-7547-B060-B2DA229EC2CC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522422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90A50-5718-7547-B060-B2DA229EC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522422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10C1075-21FB-AE8C-4C37-F1B368400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869" y="1738859"/>
            <a:ext cx="5030686" cy="709995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3BA84A-6A23-94B7-9EF0-846D82C71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52" y="343831"/>
            <a:ext cx="3470765" cy="33008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33C36DB-310C-F031-2359-EE8F4993A9F8}"/>
              </a:ext>
            </a:extLst>
          </p:cNvPr>
          <p:cNvGrpSpPr/>
          <p:nvPr/>
        </p:nvGrpSpPr>
        <p:grpSpPr>
          <a:xfrm>
            <a:off x="2563357" y="285298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0AE2467-D493-95F5-BDB7-429759AA2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6509C7-4FAC-C7A2-5A34-6C66B9FC129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321133-4B8B-2071-6CA0-743A52C2573C}"/>
              </a:ext>
            </a:extLst>
          </p:cNvPr>
          <p:cNvGrpSpPr/>
          <p:nvPr/>
        </p:nvGrpSpPr>
        <p:grpSpPr>
          <a:xfrm>
            <a:off x="1807683" y="131089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9F7860-7F77-0186-C4DA-5F420ABF3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C5CD6-34B6-2E04-44E0-DB98907F713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608EFE-FEE8-7508-A56A-75AD2993B3A5}"/>
              </a:ext>
            </a:extLst>
          </p:cNvPr>
          <p:cNvGrpSpPr/>
          <p:nvPr/>
        </p:nvGrpSpPr>
        <p:grpSpPr>
          <a:xfrm>
            <a:off x="1820142" y="1827064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6CE80B-BAEB-C576-59B5-397F7A53ED7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C5CEF51-4FB2-6DBB-BE54-F8485E73E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14801-F559-72ED-BD1F-A093FBB052AC}"/>
              </a:ext>
            </a:extLst>
          </p:cNvPr>
          <p:cNvGrpSpPr/>
          <p:nvPr/>
        </p:nvGrpSpPr>
        <p:grpSpPr>
          <a:xfrm>
            <a:off x="1839455" y="2350739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1B145D-6C51-D8C8-14EA-4F5A992265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B01153-570B-5061-0B3D-32FA8EBEF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792E78-2762-52D1-98F2-24FA5D36B2B2}"/>
              </a:ext>
            </a:extLst>
          </p:cNvPr>
          <p:cNvGrpSpPr/>
          <p:nvPr/>
        </p:nvGrpSpPr>
        <p:grpSpPr>
          <a:xfrm>
            <a:off x="1821532" y="2855332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5A3365-C7A1-BB65-7927-2DF37F19AA2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D0088D5-BF2A-C956-6C3E-9B17DA02B1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8017E0-47DC-EB59-419B-5F8712010530}"/>
              </a:ext>
            </a:extLst>
          </p:cNvPr>
          <p:cNvGrpSpPr/>
          <p:nvPr/>
        </p:nvGrpSpPr>
        <p:grpSpPr>
          <a:xfrm>
            <a:off x="3495368" y="3348844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D04F3C-947E-9D08-BC75-14CC2BF48D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66E8B8-852B-FCE3-7BDD-4EC417953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602BB2-0C93-8938-901D-1A704B490F81}"/>
                  </a:ext>
                </a:extLst>
              </p:cNvPr>
              <p:cNvSpPr txBox="1"/>
              <p:nvPr/>
            </p:nvSpPr>
            <p:spPr>
              <a:xfrm>
                <a:off x="4030869" y="1600359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602BB2-0C93-8938-901D-1A704B49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69" y="1600359"/>
                <a:ext cx="3375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55006A88-43F6-C4E1-30EE-78B1ED40DB89}"/>
              </a:ext>
            </a:extLst>
          </p:cNvPr>
          <p:cNvSpPr/>
          <p:nvPr/>
        </p:nvSpPr>
        <p:spPr>
          <a:xfrm rot="12283240">
            <a:off x="764521" y="5599031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845089F7-D501-F872-CFF1-D6F701E01803}"/>
              </a:ext>
            </a:extLst>
          </p:cNvPr>
          <p:cNvSpPr/>
          <p:nvPr/>
        </p:nvSpPr>
        <p:spPr>
          <a:xfrm rot="8002779">
            <a:off x="1815678" y="547630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3ADD3E60-DAA1-B29B-958F-97B94EF13EA1}"/>
              </a:ext>
            </a:extLst>
          </p:cNvPr>
          <p:cNvSpPr/>
          <p:nvPr/>
        </p:nvSpPr>
        <p:spPr>
          <a:xfrm rot="10800000" flipH="1">
            <a:off x="3340982" y="459775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Up 45">
            <a:extLst>
              <a:ext uri="{FF2B5EF4-FFF2-40B4-BE49-F238E27FC236}">
                <a16:creationId xmlns:a16="http://schemas.microsoft.com/office/drawing/2014/main" id="{F30B47EC-AC67-35A7-475D-65094887AA38}"/>
              </a:ext>
            </a:extLst>
          </p:cNvPr>
          <p:cNvSpPr/>
          <p:nvPr/>
        </p:nvSpPr>
        <p:spPr>
          <a:xfrm rot="15696361">
            <a:off x="6194120" y="54895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F4FCB-FC66-1401-7B5F-99FB4082BCC9}"/>
              </a:ext>
            </a:extLst>
          </p:cNvPr>
          <p:cNvSpPr txBox="1"/>
          <p:nvPr/>
        </p:nvSpPr>
        <p:spPr>
          <a:xfrm>
            <a:off x="7344641" y="3379083"/>
            <a:ext cx="138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When measured…</a:t>
            </a:r>
          </a:p>
        </p:txBody>
      </p:sp>
    </p:spTree>
    <p:extLst>
      <p:ext uri="{BB962C8B-B14F-4D97-AF65-F5344CB8AC3E}">
        <p14:creationId xmlns:p14="http://schemas.microsoft.com/office/powerpoint/2010/main" val="52611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2" grpId="0"/>
      <p:bldP spid="43" grpId="0" animBg="1"/>
      <p:bldP spid="44" grpId="0" animBg="1"/>
      <p:bldP spid="45" grpId="0" animBg="1"/>
      <p:bldP spid="46" grpId="0" animBg="1"/>
      <p:bldP spid="4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D68F138-A6BF-4E3D-EBD1-2A1156AD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" y="351102"/>
            <a:ext cx="3424470" cy="3313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CB406D-8A64-A37E-AF29-A67192407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553" y="3985123"/>
            <a:ext cx="2067791" cy="22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536C4-0C91-5038-1112-4633A972F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26" y="3988919"/>
            <a:ext cx="2057400" cy="223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21AAE-61F3-9166-E633-D3B547260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389" y="3977625"/>
            <a:ext cx="2067791" cy="22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EABA8-6EFA-D807-FA46-7360F7C87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64" y="3969851"/>
            <a:ext cx="2067790" cy="224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B21C0-F756-8653-1C20-D55DD1CF04A4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580257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B21C0-F756-8653-1C20-D55DD1CF0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580257" cy="513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8D031FF-59BA-973A-EDAF-CC7C38CD98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0869" y="1802821"/>
            <a:ext cx="4854161" cy="6267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FAF2984-CA06-441C-6FAE-B6661497031B}"/>
              </a:ext>
            </a:extLst>
          </p:cNvPr>
          <p:cNvGrpSpPr/>
          <p:nvPr/>
        </p:nvGrpSpPr>
        <p:grpSpPr>
          <a:xfrm>
            <a:off x="2618819" y="30109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672E233-B0DD-097E-FEA2-0477D5672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2E1968-B27F-AFCA-E961-DD7762F1B8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46061F-93B4-09C1-5B1C-7585F21E4518}"/>
              </a:ext>
            </a:extLst>
          </p:cNvPr>
          <p:cNvGrpSpPr/>
          <p:nvPr/>
        </p:nvGrpSpPr>
        <p:grpSpPr>
          <a:xfrm>
            <a:off x="1833646" y="1318225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D40622-04D6-B787-3FF0-38ED347F0F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B5742E-A431-6DF0-E5F5-D5B4AE391F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71BA0-D78D-665D-22D5-14BC6ECA6402}"/>
              </a:ext>
            </a:extLst>
          </p:cNvPr>
          <p:cNvGrpSpPr/>
          <p:nvPr/>
        </p:nvGrpSpPr>
        <p:grpSpPr>
          <a:xfrm>
            <a:off x="1757235" y="1826931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9D90DD-3FEF-D0E5-0F60-F4C9BE1FE95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258E32-BB4F-EFBF-E339-55475DA54D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07886A-B0B0-4F14-8176-AFE836E93009}"/>
              </a:ext>
            </a:extLst>
          </p:cNvPr>
          <p:cNvGrpSpPr/>
          <p:nvPr/>
        </p:nvGrpSpPr>
        <p:grpSpPr>
          <a:xfrm>
            <a:off x="1757235" y="2338063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86CFC6-009C-4922-EE2A-8748B9ECF8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C28D11-746B-0F0B-513F-E8A83E751A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2D8057-8538-B529-092F-AA21C8F780DB}"/>
              </a:ext>
            </a:extLst>
          </p:cNvPr>
          <p:cNvGrpSpPr/>
          <p:nvPr/>
        </p:nvGrpSpPr>
        <p:grpSpPr>
          <a:xfrm>
            <a:off x="1794524" y="2849274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AA8C3D-D24E-6B9D-FAF9-0450127EEAE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E826C50-42DC-B16B-1302-27E7687B9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82BEC0-6AED-A76E-B174-A05073377C2B}"/>
              </a:ext>
            </a:extLst>
          </p:cNvPr>
          <p:cNvGrpSpPr/>
          <p:nvPr/>
        </p:nvGrpSpPr>
        <p:grpSpPr>
          <a:xfrm>
            <a:off x="3528617" y="3355040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A541F7-AF4F-CC26-1B09-3B1288CE69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162AF7-518E-5C87-C0A4-95720D9DF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5B57F62C-1481-C072-6043-7F9D85B02F34}"/>
              </a:ext>
            </a:extLst>
          </p:cNvPr>
          <p:cNvSpPr/>
          <p:nvPr/>
        </p:nvSpPr>
        <p:spPr>
          <a:xfrm rot="12884687" flipH="1">
            <a:off x="799816" y="56440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B7C1D306-6057-4B73-E8FF-A9E7ED887AF4}"/>
              </a:ext>
            </a:extLst>
          </p:cNvPr>
          <p:cNvSpPr/>
          <p:nvPr/>
        </p:nvSpPr>
        <p:spPr>
          <a:xfrm rot="8002779">
            <a:off x="1815678" y="547630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Up 45">
            <a:extLst>
              <a:ext uri="{FF2B5EF4-FFF2-40B4-BE49-F238E27FC236}">
                <a16:creationId xmlns:a16="http://schemas.microsoft.com/office/drawing/2014/main" id="{B933E111-2FF1-A652-1F6A-DBC0CCEA3778}"/>
              </a:ext>
            </a:extLst>
          </p:cNvPr>
          <p:cNvSpPr/>
          <p:nvPr/>
        </p:nvSpPr>
        <p:spPr>
          <a:xfrm rot="10800000">
            <a:off x="3337486" y="4552787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Up 46">
            <a:extLst>
              <a:ext uri="{FF2B5EF4-FFF2-40B4-BE49-F238E27FC236}">
                <a16:creationId xmlns:a16="http://schemas.microsoft.com/office/drawing/2014/main" id="{9A719508-86B2-7757-7E85-F3700127C8B7}"/>
              </a:ext>
            </a:extLst>
          </p:cNvPr>
          <p:cNvSpPr/>
          <p:nvPr/>
        </p:nvSpPr>
        <p:spPr>
          <a:xfrm rot="15696361">
            <a:off x="6156645" y="547462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CFFD9-0228-F665-8C11-FF616D521095}"/>
                  </a:ext>
                </a:extLst>
              </p:cNvPr>
              <p:cNvSpPr txBox="1"/>
              <p:nvPr/>
            </p:nvSpPr>
            <p:spPr>
              <a:xfrm>
                <a:off x="3978404" y="1664321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CFFD9-0228-F665-8C11-FF616D52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04" y="1664321"/>
                <a:ext cx="3375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43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F093351-BFE0-033B-6D57-88C77A30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3" y="356582"/>
            <a:ext cx="4564556" cy="3720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25CCA6-AC22-DC22-8BA3-83A374FA0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553" y="4547248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4AD8E9-201F-07BD-95BA-969CB6CE1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26" y="4551044"/>
            <a:ext cx="2057400" cy="223613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7CE04-BD00-CEDD-EA9F-A6DF6D438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389" y="4539750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E2B2E8-4E42-7119-45C3-5B91595AE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64" y="4531976"/>
            <a:ext cx="2067790" cy="22474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A1806-BA86-B6EC-7C1B-CE3FEC84D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518" y="2718234"/>
            <a:ext cx="1483184" cy="77355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A17B52-6578-9AB7-D427-68672076D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6433" y="2737413"/>
            <a:ext cx="1483184" cy="754378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592824-36D0-7B6A-CD84-25FC8C1503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0638" y="1700912"/>
            <a:ext cx="3553830" cy="7107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98C052-0B37-868B-4C54-94131BB74FFC}"/>
              </a:ext>
            </a:extLst>
          </p:cNvPr>
          <p:cNvGrpSpPr/>
          <p:nvPr/>
        </p:nvGrpSpPr>
        <p:grpSpPr>
          <a:xfrm>
            <a:off x="3495368" y="286536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E8F878-B815-4671-751C-E27C592C8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0A530F-3085-0121-6181-F2CE8851FF8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D85147-6579-6075-6B44-AE376BEA2F06}"/>
              </a:ext>
            </a:extLst>
          </p:cNvPr>
          <p:cNvGrpSpPr/>
          <p:nvPr/>
        </p:nvGrpSpPr>
        <p:grpSpPr>
          <a:xfrm>
            <a:off x="4110421" y="634164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549E85-5DA1-BECD-3156-203A626FE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51216C-EEA1-7C53-A08A-129566EE028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2389C1-3FDB-43CD-20C7-625E94DC9448}"/>
              </a:ext>
            </a:extLst>
          </p:cNvPr>
          <p:cNvGrpSpPr/>
          <p:nvPr/>
        </p:nvGrpSpPr>
        <p:grpSpPr>
          <a:xfrm>
            <a:off x="2358549" y="983417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7AADC1-2568-987E-7BA3-1E295C7C04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57900E-62A6-FBC8-E124-6255EEB22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E70394-5460-1B53-7AF6-0D9A59EFB374}"/>
              </a:ext>
            </a:extLst>
          </p:cNvPr>
          <p:cNvGrpSpPr/>
          <p:nvPr/>
        </p:nvGrpSpPr>
        <p:grpSpPr>
          <a:xfrm>
            <a:off x="1906219" y="1610252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00B8CF-DD8A-5508-B974-1544C67B6B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38B5DA-B859-706B-B246-3FDB81C89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CF0E66-8415-E74F-2394-A0D9EF19443E}"/>
              </a:ext>
            </a:extLst>
          </p:cNvPr>
          <p:cNvGrpSpPr/>
          <p:nvPr/>
        </p:nvGrpSpPr>
        <p:grpSpPr>
          <a:xfrm>
            <a:off x="3535263" y="219446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1EE246-038D-D7B5-DA75-5902C3E48F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AE5FF2-D8F1-F6D9-32F9-131FBECF6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12FE12-F823-6DBE-4F7A-EB0E4D3148F0}"/>
              </a:ext>
            </a:extLst>
          </p:cNvPr>
          <p:cNvGrpSpPr/>
          <p:nvPr/>
        </p:nvGrpSpPr>
        <p:grpSpPr>
          <a:xfrm>
            <a:off x="4647180" y="3576719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AABCCD-D61A-5A84-BFBE-774E6A021C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7FC30C-106D-5B3B-1924-9E3E4B338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B855B1E-C8A2-8E77-6D6E-6F0605ED7526}"/>
              </a:ext>
            </a:extLst>
          </p:cNvPr>
          <p:cNvGrpSpPr/>
          <p:nvPr/>
        </p:nvGrpSpPr>
        <p:grpSpPr>
          <a:xfrm>
            <a:off x="4838909" y="3760187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1EEDE9-914E-E69A-0148-A6513E62DE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6F8C62-0102-7169-9771-1FABBCA7E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E45178-40FB-1FD5-C215-573DFB37D799}"/>
              </a:ext>
            </a:extLst>
          </p:cNvPr>
          <p:cNvGrpSpPr/>
          <p:nvPr/>
        </p:nvGrpSpPr>
        <p:grpSpPr>
          <a:xfrm>
            <a:off x="4199148" y="2546824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8C5EAA-47ED-B745-02BB-CD1C7F54C2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77F40A0-8E78-9535-F5E1-156A87FB8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CA386-9B17-594D-6E55-4800C6712D9C}"/>
                  </a:ext>
                </a:extLst>
              </p:cNvPr>
              <p:cNvSpPr txBox="1"/>
              <p:nvPr/>
            </p:nvSpPr>
            <p:spPr>
              <a:xfrm>
                <a:off x="6295087" y="3688244"/>
                <a:ext cx="2580257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CA386-9B17-594D-6E55-4800C6712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87" y="3688244"/>
                <a:ext cx="2580257" cy="513217"/>
              </a:xfrm>
              <a:prstGeom prst="rect">
                <a:avLst/>
              </a:prstGeom>
              <a:blipFill>
                <a:blip r:embed="rId10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2753D8C-A136-F5AE-0555-4936ADC77629}"/>
              </a:ext>
            </a:extLst>
          </p:cNvPr>
          <p:cNvSpPr/>
          <p:nvPr/>
        </p:nvSpPr>
        <p:spPr>
          <a:xfrm>
            <a:off x="5239518" y="2653259"/>
            <a:ext cx="1452208" cy="86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8E81B36-8239-AB99-4723-AE48A7D48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217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2DD38-F2B9-CA0A-5CEC-B30388F9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37" y="3936051"/>
            <a:ext cx="2346746" cy="255061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A159B-9B3F-50B4-56F4-C008B3C07B27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1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A159B-9B3F-50B4-56F4-C008B3C07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1166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B51DBC-C5B9-49C9-383A-86432E122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32" y="640726"/>
            <a:ext cx="3875355" cy="25642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FE9CD0-A420-56FB-C229-223291203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369" y="1641413"/>
            <a:ext cx="4081659" cy="10273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9A0B6E-D8F7-F7A0-B715-C1143B8BC5DB}"/>
              </a:ext>
            </a:extLst>
          </p:cNvPr>
          <p:cNvGrpSpPr/>
          <p:nvPr/>
        </p:nvGrpSpPr>
        <p:grpSpPr>
          <a:xfrm>
            <a:off x="2907042" y="57869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3EC8254-199D-5AA3-453B-0E302A29C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A99421-C131-F574-8D4D-E44BF3C5339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259CF0CB-91B5-3419-E59D-9B8D934BDC57}"/>
              </a:ext>
            </a:extLst>
          </p:cNvPr>
          <p:cNvSpPr/>
          <p:nvPr/>
        </p:nvSpPr>
        <p:spPr>
          <a:xfrm rot="10800000">
            <a:off x="2693426" y="4575272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8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F7B6FD-DB47-AE42-8DE4-D846A6659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508" y="1922334"/>
            <a:ext cx="4834328" cy="643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AB7A0-C530-BC2A-9562-741970520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045" y="3969849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536C4-0C91-5038-1112-4633A972F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26" y="3988919"/>
            <a:ext cx="2057400" cy="2236132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21AAE-61F3-9166-E633-D3B547260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389" y="3977625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EABA8-6EFA-D807-FA46-7360F7C87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164" y="3969851"/>
            <a:ext cx="2067790" cy="22474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22EE0-61CF-1444-62C7-68F2B606EE2B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22EE0-61CF-1444-62C7-68F2B606E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3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54EC017-310B-4EEB-86AB-BF02D8AC2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53" y="356582"/>
            <a:ext cx="3541916" cy="3420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F550A6-AE3A-FC59-87B5-821552283C68}"/>
              </a:ext>
            </a:extLst>
          </p:cNvPr>
          <p:cNvGrpSpPr/>
          <p:nvPr/>
        </p:nvGrpSpPr>
        <p:grpSpPr>
          <a:xfrm>
            <a:off x="2536373" y="30775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B403BF-22CD-616F-CD7C-83B539D7E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599A5-F2E8-1AAA-6E68-36BCEF7DBE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35F3A376-E442-0C77-E1B8-C7E4775A1303}"/>
              </a:ext>
            </a:extLst>
          </p:cNvPr>
          <p:cNvSpPr/>
          <p:nvPr/>
        </p:nvSpPr>
        <p:spPr>
          <a:xfrm rot="12884687" flipH="1">
            <a:off x="799816" y="56440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7BE8F29D-BBB7-BBA7-8A0C-01F29B5C10BE}"/>
              </a:ext>
            </a:extLst>
          </p:cNvPr>
          <p:cNvSpPr/>
          <p:nvPr/>
        </p:nvSpPr>
        <p:spPr>
          <a:xfrm rot="15696361">
            <a:off x="1826817" y="547452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455BB94-C227-BA8C-BB01-B16B27BA3691}"/>
              </a:ext>
            </a:extLst>
          </p:cNvPr>
          <p:cNvSpPr/>
          <p:nvPr/>
        </p:nvSpPr>
        <p:spPr>
          <a:xfrm rot="17517464" flipV="1">
            <a:off x="6194245" y="547452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F4332F77-3751-12AB-8AE0-30E0C808854E}"/>
              </a:ext>
            </a:extLst>
          </p:cNvPr>
          <p:cNvSpPr/>
          <p:nvPr/>
        </p:nvSpPr>
        <p:spPr>
          <a:xfrm rot="2014253">
            <a:off x="3335740" y="461274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5" grpId="0" animBg="1"/>
      <p:bldP spid="16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1566413-8472-E4D2-CE7C-F24BA2EE3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156" y="1929619"/>
            <a:ext cx="5074170" cy="69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DEAFB-17EF-31E3-3C54-9A7FE693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552" y="3987307"/>
            <a:ext cx="2074164" cy="22543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96469-FFF5-2209-D9FA-3C24ABC50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32" y="4006733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B3183-743D-EDBD-BC39-E3A09DACA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4595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8D8BE-BD78-1346-E5EC-77D8CDC41E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822" y="4003111"/>
            <a:ext cx="2045082" cy="222274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B0928-96FA-E17A-8CAE-55D65A791C93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58025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B0928-96FA-E17A-8CAE-55D65A791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580258" cy="513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DB71D0B-7536-8BF6-AADF-0EC1E52C3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26" y="343832"/>
            <a:ext cx="3496357" cy="33254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BDE6370-3696-BAF9-A884-D30CA620D826}"/>
              </a:ext>
            </a:extLst>
          </p:cNvPr>
          <p:cNvGrpSpPr/>
          <p:nvPr/>
        </p:nvGrpSpPr>
        <p:grpSpPr>
          <a:xfrm>
            <a:off x="2720627" y="27780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275B0E0-0EBE-B014-1D08-6D857586D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05361D-CE6A-D4F3-0425-78B1AC849C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31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1971A66-AF50-70F3-5E0D-1C9664BB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" y="367064"/>
            <a:ext cx="4505796" cy="37207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18D2-9F7E-2B96-D2B0-407D145E9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173" y="4336899"/>
            <a:ext cx="2074164" cy="2254352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E8C20-2B6E-AF35-8675-BEA45F838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3" y="4356325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4EC9E9-061B-58B0-38D6-556D4DDCF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216" y="4352703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27B7DF-6272-B299-F582-DF7903861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0443" y="4352703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23C8C-4AA4-1FCD-C414-11347822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518" y="2654625"/>
            <a:ext cx="1530406" cy="79630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65929-2B6E-53B1-CC42-98A010704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271" y="1753842"/>
            <a:ext cx="3572701" cy="710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BBE6A-15BE-6A65-8FE9-5F33C4E274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4334" y="2719062"/>
            <a:ext cx="1534638" cy="773557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741199-84DF-61AB-BA4B-AA1607D7826D}"/>
              </a:ext>
            </a:extLst>
          </p:cNvPr>
          <p:cNvGrpSpPr/>
          <p:nvPr/>
        </p:nvGrpSpPr>
        <p:grpSpPr>
          <a:xfrm>
            <a:off x="4147071" y="63880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E513F1B-F299-B132-55D1-98E65F34C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A96E25-A351-953E-3625-984731668BE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6B0D9D-557E-7DFC-768A-0C54DF4452CD}"/>
              </a:ext>
            </a:extLst>
          </p:cNvPr>
          <p:cNvGrpSpPr/>
          <p:nvPr/>
        </p:nvGrpSpPr>
        <p:grpSpPr>
          <a:xfrm>
            <a:off x="2065234" y="156917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9A061F-179E-9F14-ED4D-411AF1F0A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12C072-64C8-9DE2-3ECD-53BC00CE2C2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11EC5B-0C2F-9B60-8CFD-1DD7B3A8C621}"/>
              </a:ext>
            </a:extLst>
          </p:cNvPr>
          <p:cNvGrpSpPr/>
          <p:nvPr/>
        </p:nvGrpSpPr>
        <p:grpSpPr>
          <a:xfrm>
            <a:off x="4153847" y="253439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2FAEF-D634-624D-7385-D83C611C24A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5E479C-776E-1C85-7534-88401116A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53E1D-9C0E-FD8F-4471-78999B854D81}"/>
              </a:ext>
            </a:extLst>
          </p:cNvPr>
          <p:cNvGrpSpPr/>
          <p:nvPr/>
        </p:nvGrpSpPr>
        <p:grpSpPr>
          <a:xfrm>
            <a:off x="4605017" y="358172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68F09C-9DE0-6750-4DA8-F59202CF6EF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A7CBD0-83B0-566C-3BEF-67017E843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3B59BC-9447-5F09-9EB4-F455CC35C7B6}"/>
              </a:ext>
            </a:extLst>
          </p:cNvPr>
          <p:cNvGrpSpPr/>
          <p:nvPr/>
        </p:nvGrpSpPr>
        <p:grpSpPr>
          <a:xfrm>
            <a:off x="4791420" y="3755086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857732-9F46-78C6-AB5B-39E8DBCA831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D36DD3D-B8B8-25DA-0B70-2CF4DA40C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22AA33E-ABC3-58ED-E197-6A6C850C13EC}"/>
              </a:ext>
            </a:extLst>
          </p:cNvPr>
          <p:cNvSpPr/>
          <p:nvPr/>
        </p:nvSpPr>
        <p:spPr>
          <a:xfrm>
            <a:off x="5239518" y="2653259"/>
            <a:ext cx="1452208" cy="86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D1CE95-2478-C336-6333-7B60D4CC31DF}"/>
                  </a:ext>
                </a:extLst>
              </p:cNvPr>
              <p:cNvSpPr txBox="1"/>
              <p:nvPr/>
            </p:nvSpPr>
            <p:spPr>
              <a:xfrm>
                <a:off x="6354079" y="3574655"/>
                <a:ext cx="258025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D1CE95-2478-C336-6333-7B60D4CC3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79" y="3574655"/>
                <a:ext cx="2580258" cy="51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16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</a:t>
                </a:r>
                <a:r>
                  <a:rPr lang="en-US" sz="2400" i="1" dirty="0"/>
                  <a:t>cannot</a:t>
                </a:r>
                <a:r>
                  <a:rPr lang="en-US" sz="2400" dirty="0"/>
                  <a:t> </a:t>
                </a:r>
                <a:r>
                  <a:rPr lang="en-US" sz="2400" i="1" dirty="0"/>
                  <a:t>know</a:t>
                </a:r>
                <a:r>
                  <a:rPr lang="en-US" sz="2400" dirty="0"/>
                  <a:t>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E88388-35B1-A161-7A92-23C2572C3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833" y="1369995"/>
            <a:ext cx="5358333" cy="526914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superposition.ipynb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1D458A-7697-722D-45DB-B3842565F767}"/>
              </a:ext>
            </a:extLst>
          </p:cNvPr>
          <p:cNvGrpSpPr/>
          <p:nvPr/>
        </p:nvGrpSpPr>
        <p:grpSpPr>
          <a:xfrm>
            <a:off x="4171071" y="272106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31CEC0D-8443-A149-5ADD-772086143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72260B-730C-0CC8-0477-25D4D8B9E4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699D43-76DE-7122-9935-DAD75D093476}"/>
              </a:ext>
            </a:extLst>
          </p:cNvPr>
          <p:cNvGrpSpPr/>
          <p:nvPr/>
        </p:nvGrpSpPr>
        <p:grpSpPr>
          <a:xfrm>
            <a:off x="7438717" y="324433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4AEC4F9-E285-9BEC-12E8-B3E4934C2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199A43-706A-4BBC-ED01-D0586B603CA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8779A5-E316-219E-E7F6-62A105D2765A}"/>
              </a:ext>
            </a:extLst>
          </p:cNvPr>
          <p:cNvGrpSpPr/>
          <p:nvPr/>
        </p:nvGrpSpPr>
        <p:grpSpPr>
          <a:xfrm>
            <a:off x="7036879" y="430225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777882-30E2-5A58-050A-DC7CB110CCA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5C387D-7AF0-053E-3082-644A446A1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984532-20C3-57A2-9A31-501C8412FBAA}"/>
              </a:ext>
            </a:extLst>
          </p:cNvPr>
          <p:cNvGrpSpPr/>
          <p:nvPr/>
        </p:nvGrpSpPr>
        <p:grpSpPr>
          <a:xfrm>
            <a:off x="3220480" y="449441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16DAB3-1246-0E4D-C2D9-757BD546727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34278B-E4C2-A8B5-56CF-B4EEC18861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5A39E6-6EBC-FB20-987D-5FBC5F7FC3FC}"/>
              </a:ext>
            </a:extLst>
          </p:cNvPr>
          <p:cNvGrpSpPr/>
          <p:nvPr/>
        </p:nvGrpSpPr>
        <p:grpSpPr>
          <a:xfrm>
            <a:off x="5372946" y="465278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30A572-F33B-9E23-B98C-7C6BA1E01DF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475EADA-1766-5286-6439-F97E9063E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A02F57-FCC0-6AF2-A0E3-78FC5C275CFA}"/>
              </a:ext>
            </a:extLst>
          </p:cNvPr>
          <p:cNvGrpSpPr/>
          <p:nvPr/>
        </p:nvGrpSpPr>
        <p:grpSpPr>
          <a:xfrm>
            <a:off x="5732183" y="540648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FB88FE-0713-39CA-246E-7630641D17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953702A-F957-5D94-D701-1BCB4A0417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A34B88-5864-6FBD-7020-2E4BB8661A18}"/>
              </a:ext>
            </a:extLst>
          </p:cNvPr>
          <p:cNvCxnSpPr>
            <a:cxnSpLocks/>
          </p:cNvCxnSpPr>
          <p:nvPr/>
        </p:nvCxnSpPr>
        <p:spPr>
          <a:xfrm flipH="1">
            <a:off x="4517570" y="4004566"/>
            <a:ext cx="440377" cy="3867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52177-0ED0-2352-7003-822E2E1F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4" y="1283381"/>
            <a:ext cx="4460773" cy="54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superposition.ipynb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435274" y="177219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392763" y="230193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2139741" y="2840721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275688" y="3017089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98785" y="3548525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561980" y="4252802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832915" y="4850854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4270725" y="5845837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2287832" y="3724695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4271126" y="6399834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5C775F-C97C-F80A-3AD1-DF868ACC4C3D}"/>
              </a:ext>
            </a:extLst>
          </p:cNvPr>
          <p:cNvSpPr/>
          <p:nvPr/>
        </p:nvSpPr>
        <p:spPr>
          <a:xfrm rot="5400000">
            <a:off x="6383721" y="3629141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1A009E-28E1-89E9-3947-815FE3E8E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28" y="1352546"/>
            <a:ext cx="4110794" cy="45244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5C880-874C-0DE5-910B-9BB43D07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13" y="4627305"/>
            <a:ext cx="2825332" cy="194103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048383" y="2268300"/>
            <a:ext cx="1031662" cy="369332"/>
            <a:chOff x="5013332" y="2079211"/>
            <a:chExt cx="103166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333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832269" y="277694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3943885" y="5566327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681028" y="3431538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3224021" y="1364729"/>
            <a:ext cx="1123127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1360" y="467909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37984" y="575099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</a:t>
            </a:r>
            <a:r>
              <a:rPr lang="en-US" i="1" dirty="0"/>
              <a:t>measurements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the histogram is based solely on the </a:t>
            </a:r>
            <a:r>
              <a:rPr lang="en-US" u="sng" dirty="0"/>
              <a:t>final</a:t>
            </a:r>
            <a:r>
              <a:rPr lang="en-US" dirty="0"/>
              <a:t> state vector (amplitudes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F94290BF-79EF-674A-4686-34DC2D6537B8}"/>
              </a:ext>
            </a:extLst>
          </p:cNvPr>
          <p:cNvSpPr/>
          <p:nvPr/>
        </p:nvSpPr>
        <p:spPr>
          <a:xfrm rot="5400000">
            <a:off x="5487620" y="3652055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2349E9-18B8-EDF1-CD13-08BE77556C6E}"/>
              </a:ext>
            </a:extLst>
          </p:cNvPr>
          <p:cNvCxnSpPr>
            <a:cxnSpLocks/>
          </p:cNvCxnSpPr>
          <p:nvPr/>
        </p:nvCxnSpPr>
        <p:spPr>
          <a:xfrm>
            <a:off x="2323475" y="1560777"/>
            <a:ext cx="8340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63419B-A816-6A0F-1DC8-B0A58D880755}"/>
              </a:ext>
            </a:extLst>
          </p:cNvPr>
          <p:cNvCxnSpPr>
            <a:cxnSpLocks/>
          </p:cNvCxnSpPr>
          <p:nvPr/>
        </p:nvCxnSpPr>
        <p:spPr>
          <a:xfrm flipV="1">
            <a:off x="5823432" y="2026681"/>
            <a:ext cx="152628" cy="415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161CDA0-9700-AF28-CE18-BFA5F60306EC}"/>
              </a:ext>
            </a:extLst>
          </p:cNvPr>
          <p:cNvSpPr/>
          <p:nvPr/>
        </p:nvSpPr>
        <p:spPr>
          <a:xfrm>
            <a:off x="5418312" y="5143500"/>
            <a:ext cx="182387" cy="8410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28" grpId="0" animBg="1"/>
      <p:bldP spid="2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D87766-5500-614A-985B-65D8CD2B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5" y="1357571"/>
            <a:ext cx="4091631" cy="41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EA1A-F8FB-910E-468F-8546F639A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36" y="4476817"/>
            <a:ext cx="2857866" cy="194415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6FE9-9303-60F6-6A32-BCB49142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483" y="1296312"/>
            <a:ext cx="3484772" cy="83970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superposition.ipynb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31" y="1903747"/>
            <a:ext cx="1077040" cy="1158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090738" y="1387200"/>
            <a:ext cx="1112855" cy="212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26961" y="2118965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07742" y="228151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01631" y="2443699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2307742" y="2612771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537718" y="2696779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23" grpId="0"/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D87766-5500-614A-985B-65D8CD2B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5" y="1357571"/>
            <a:ext cx="4091631" cy="41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EA1A-F8FB-910E-468F-8546F639A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36" y="4476817"/>
            <a:ext cx="2857866" cy="194415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6FE9-9303-60F6-6A32-BCB49142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483" y="1296312"/>
            <a:ext cx="3484772" cy="83970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superposition.ipynb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31" y="1903747"/>
            <a:ext cx="1077040" cy="1158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090738" y="1387200"/>
            <a:ext cx="1112855" cy="212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26961" y="2118965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07742" y="228151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01631" y="2443699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2307742" y="2612771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537718" y="2696779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934899-7EBB-2CA3-A0A6-5EC5F73DF605}"/>
                  </a:ext>
                </a:extLst>
              </p:cNvPr>
              <p:cNvSpPr txBox="1"/>
              <p:nvPr/>
            </p:nvSpPr>
            <p:spPr>
              <a:xfrm>
                <a:off x="2396065" y="3118623"/>
                <a:ext cx="4351871" cy="132343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Any qubit that </a:t>
                </a:r>
                <a:r>
                  <a:rPr lang="en-US" sz="2000" u="sng" dirty="0"/>
                  <a:t>starts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 </a:t>
                </a:r>
                <a:r>
                  <a:rPr lang="en-US" sz="2000" i="1" dirty="0"/>
                  <a:t>and</a:t>
                </a:r>
                <a:r>
                  <a:rPr lang="en-US" sz="2000" dirty="0"/>
                  <a:t> </a:t>
                </a:r>
                <a:r>
                  <a:rPr lang="en-US" sz="2000" b="1" dirty="0"/>
                  <a:t>remains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state, after applying a Hadamard gate (</a:t>
                </a:r>
                <a:r>
                  <a:rPr lang="en-US" sz="2000" b="1" dirty="0"/>
                  <a:t>H</a:t>
                </a:r>
                <a:r>
                  <a:rPr lang="en-US" sz="2000" dirty="0"/>
                  <a:t>) to that qubit,</a:t>
                </a:r>
              </a:p>
              <a:p>
                <a:pPr algn="ctr"/>
                <a:r>
                  <a:rPr lang="en-US" sz="2000" dirty="0"/>
                  <a:t> picks up a </a:t>
                </a:r>
                <a:r>
                  <a:rPr lang="en-US" sz="2000" b="1" dirty="0"/>
                  <a:t>negative</a:t>
                </a:r>
                <a:r>
                  <a:rPr lang="en-US" sz="2000" dirty="0"/>
                  <a:t> phase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0934899-7EBB-2CA3-A0A6-5EC5F73DF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65" y="3118623"/>
                <a:ext cx="4351871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B35B71-5C2B-64A1-5D69-83E5B25D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029" y="1373855"/>
            <a:ext cx="3812762" cy="676155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467FF3-786E-FF19-9233-293D8C225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7" y="1340847"/>
            <a:ext cx="4044894" cy="52615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36" y="3172647"/>
            <a:ext cx="2164693" cy="32115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196128" y="1378744"/>
            <a:ext cx="1019331" cy="176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37012" y="2254490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1023897" y="257850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23897" y="2899968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551" y="2167550"/>
            <a:ext cx="1065277" cy="1834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3BCD6-59FB-6A77-A6E8-642BEE98DB79}"/>
              </a:ext>
            </a:extLst>
          </p:cNvPr>
          <p:cNvSpPr/>
          <p:nvPr/>
        </p:nvSpPr>
        <p:spPr>
          <a:xfrm>
            <a:off x="5225848" y="5216577"/>
            <a:ext cx="1461850" cy="138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6BF7E-84A3-D90D-4E6A-4402D65296B4}"/>
              </a:ext>
            </a:extLst>
          </p:cNvPr>
          <p:cNvSpPr/>
          <p:nvPr/>
        </p:nvSpPr>
        <p:spPr>
          <a:xfrm>
            <a:off x="5225848" y="3732551"/>
            <a:ext cx="1461850" cy="148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F52EA-D5C8-835E-CC1E-57FBADCD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638" y="2209213"/>
            <a:ext cx="1354144" cy="1477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32CF85-03E3-EF97-FBAF-86FFC4D5BBAF}"/>
              </a:ext>
            </a:extLst>
          </p:cNvPr>
          <p:cNvSpPr/>
          <p:nvPr/>
        </p:nvSpPr>
        <p:spPr>
          <a:xfrm>
            <a:off x="7736762" y="6127235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A77DE-FC67-4CAB-0C6B-DBAFF50072C4}"/>
              </a:ext>
            </a:extLst>
          </p:cNvPr>
          <p:cNvSpPr/>
          <p:nvPr/>
        </p:nvSpPr>
        <p:spPr>
          <a:xfrm>
            <a:off x="5955160" y="6379437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B1F4B-59CD-56F7-6B5F-9DBF2E449EBC}"/>
              </a:ext>
            </a:extLst>
          </p:cNvPr>
          <p:cNvCxnSpPr>
            <a:stCxn id="11" idx="2"/>
            <a:endCxn id="24" idx="3"/>
          </p:cNvCxnSpPr>
          <p:nvPr/>
        </p:nvCxnSpPr>
        <p:spPr>
          <a:xfrm rot="5400000">
            <a:off x="6921381" y="5601019"/>
            <a:ext cx="123719" cy="169008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C03784-7B5C-CA97-60D3-A539BE53D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8" y="1367963"/>
            <a:ext cx="3692598" cy="394936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590741" y="1552853"/>
            <a:ext cx="542984" cy="15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43776" y="2701932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43776" y="301612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43776" y="332016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202" t="-121667" r="-31513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07F3A409-F4D4-6D68-216A-F5889100FA86}"/>
              </a:ext>
            </a:extLst>
          </p:cNvPr>
          <p:cNvSpPr/>
          <p:nvPr/>
        </p:nvSpPr>
        <p:spPr>
          <a:xfrm rot="12841945">
            <a:off x="7581812" y="297436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51343-9788-4F6C-2948-36A8F01DD41A}"/>
              </a:ext>
            </a:extLst>
          </p:cNvPr>
          <p:cNvCxnSpPr>
            <a:cxnSpLocks/>
          </p:cNvCxnSpPr>
          <p:nvPr/>
        </p:nvCxnSpPr>
        <p:spPr>
          <a:xfrm>
            <a:off x="3094890" y="2374025"/>
            <a:ext cx="2288956" cy="1531623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18367-3AF1-4136-384B-C4803CC6161B}"/>
              </a:ext>
            </a:extLst>
          </p:cNvPr>
          <p:cNvCxnSpPr>
            <a:cxnSpLocks/>
          </p:cNvCxnSpPr>
          <p:nvPr/>
        </p:nvCxnSpPr>
        <p:spPr>
          <a:xfrm>
            <a:off x="3730244" y="2357827"/>
            <a:ext cx="3966702" cy="283626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81BE8-F06A-26E4-B094-1C7F33B873AC}"/>
                  </a:ext>
                </a:extLst>
              </p:cNvPr>
              <p:cNvSpPr txBox="1"/>
              <p:nvPr/>
            </p:nvSpPr>
            <p:spPr>
              <a:xfrm>
                <a:off x="8447475" y="3115956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81BE8-F06A-26E4-B094-1C7F33B8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475" y="3115956"/>
                <a:ext cx="382028" cy="276999"/>
              </a:xfrm>
              <a:prstGeom prst="rect">
                <a:avLst/>
              </a:prstGeom>
              <a:blipFill>
                <a:blip r:embed="rId10"/>
                <a:stretch>
                  <a:fillRect l="-106452" t="-173913" r="-150000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47E4A-FA1E-7BE1-4B3E-820A5E3CB4C5}"/>
                  </a:ext>
                </a:extLst>
              </p:cNvPr>
              <p:cNvSpPr txBox="1"/>
              <p:nvPr/>
            </p:nvSpPr>
            <p:spPr>
              <a:xfrm>
                <a:off x="4395486" y="6050487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47E4A-FA1E-7BE1-4B3E-820A5E3CB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486" y="6050487"/>
                <a:ext cx="382028" cy="276999"/>
              </a:xfrm>
              <a:prstGeom prst="rect">
                <a:avLst/>
              </a:prstGeom>
              <a:blipFill>
                <a:blip r:embed="rId11"/>
                <a:stretch>
                  <a:fillRect l="-103175" t="-180000" r="-14761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65631-DB6F-ABDE-9818-5680CD0396CB}"/>
                  </a:ext>
                </a:extLst>
              </p:cNvPr>
              <p:cNvSpPr txBox="1"/>
              <p:nvPr/>
            </p:nvSpPr>
            <p:spPr>
              <a:xfrm>
                <a:off x="8328697" y="5017192"/>
                <a:ext cx="337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65631-DB6F-ABDE-9818-5680CD03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97" y="5017192"/>
                <a:ext cx="337144" cy="276999"/>
              </a:xfrm>
              <a:prstGeom prst="rect">
                <a:avLst/>
              </a:prstGeom>
              <a:blipFill>
                <a:blip r:embed="rId12"/>
                <a:stretch>
                  <a:fillRect l="-116071" t="-177778" r="-166071" b="-2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B4EC93-27BF-A8EB-4D52-1F5EF0536920}"/>
                  </a:ext>
                </a:extLst>
              </p:cNvPr>
              <p:cNvSpPr txBox="1"/>
              <p:nvPr/>
            </p:nvSpPr>
            <p:spPr>
              <a:xfrm>
                <a:off x="6060138" y="3119150"/>
                <a:ext cx="337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B4EC93-27BF-A8EB-4D52-1F5EF053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38" y="3119150"/>
                <a:ext cx="337144" cy="276999"/>
              </a:xfrm>
              <a:prstGeom prst="rect">
                <a:avLst/>
              </a:prstGeom>
              <a:blipFill>
                <a:blip r:embed="rId13"/>
                <a:stretch>
                  <a:fillRect l="-118182" t="-180000" r="-17090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0E12C83-7FC2-E43C-25FA-FB850FC3A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821" y="5720321"/>
            <a:ext cx="3988138" cy="6988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8DC8AB9-E142-3581-1E5B-11375C48565B}"/>
              </a:ext>
            </a:extLst>
          </p:cNvPr>
          <p:cNvSpPr/>
          <p:nvPr/>
        </p:nvSpPr>
        <p:spPr>
          <a:xfrm>
            <a:off x="2695575" y="6188986"/>
            <a:ext cx="176213" cy="131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C8F4FA-D92F-2440-9993-D13201A0916B}"/>
              </a:ext>
            </a:extLst>
          </p:cNvPr>
          <p:cNvSpPr/>
          <p:nvPr/>
        </p:nvSpPr>
        <p:spPr>
          <a:xfrm>
            <a:off x="3155156" y="6188986"/>
            <a:ext cx="176213" cy="131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  <p:bldP spid="2" grpId="0" animBg="1"/>
      <p:bldP spid="3" grpId="0"/>
      <p:bldP spid="5" grpId="0"/>
      <p:bldP spid="10" grpId="0"/>
      <p:bldP spid="11" grpId="0"/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A4D50BB-9E10-DA4A-CCA4-C97AAD42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34" y="3108209"/>
            <a:ext cx="3714943" cy="267736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80355C-190A-C5A3-A288-62EB42975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33" y="1621953"/>
            <a:ext cx="4358116" cy="31193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72874" y="252514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659296" y="310820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832691" y="4453676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549506" y="2816676"/>
            <a:ext cx="637139" cy="748125"/>
            <a:chOff x="3915826" y="4634370"/>
            <a:chExt cx="637139" cy="74812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169507" y="463437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26" y="4925903"/>
              <a:ext cx="363890" cy="4565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3125893" y="3564801"/>
            <a:ext cx="710241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11054" y="3168248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27728" y="4873604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486999" y="5065367"/>
            <a:ext cx="38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7EDD840-7762-2EC9-609B-3CAFA9391748}"/>
              </a:ext>
            </a:extLst>
          </p:cNvPr>
          <p:cNvSpPr/>
          <p:nvPr/>
        </p:nvSpPr>
        <p:spPr>
          <a:xfrm>
            <a:off x="3696562" y="1652347"/>
            <a:ext cx="825432" cy="240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9A71-1389-0CCA-3CF8-E149A6E50957}"/>
              </a:ext>
            </a:extLst>
          </p:cNvPr>
          <p:cNvSpPr txBox="1"/>
          <p:nvPr/>
        </p:nvSpPr>
        <p:spPr>
          <a:xfrm>
            <a:off x="3529435" y="2295612"/>
            <a:ext cx="104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Qubit index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ECCCA-8713-E116-202E-351AD6B421B4}"/>
              </a:ext>
            </a:extLst>
          </p:cNvPr>
          <p:cNvCxnSpPr>
            <a:cxnSpLocks/>
          </p:cNvCxnSpPr>
          <p:nvPr/>
        </p:nvCxnSpPr>
        <p:spPr>
          <a:xfrm flipH="1">
            <a:off x="3349871" y="2458189"/>
            <a:ext cx="271463" cy="18489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F00B10-A275-39E9-1E56-4A39C30ECE8F}"/>
              </a:ext>
            </a:extLst>
          </p:cNvPr>
          <p:cNvCxnSpPr/>
          <p:nvPr/>
        </p:nvCxnSpPr>
        <p:spPr>
          <a:xfrm>
            <a:off x="7927728" y="1176728"/>
            <a:ext cx="406803" cy="445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7C5356-F393-FB7F-E17C-51DDCC4D4F90}"/>
              </a:ext>
            </a:extLst>
          </p:cNvPr>
          <p:cNvSpPr/>
          <p:nvPr/>
        </p:nvSpPr>
        <p:spPr>
          <a:xfrm>
            <a:off x="2809876" y="2021502"/>
            <a:ext cx="1241424" cy="240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08AEB5-6219-570D-A0D1-C4562B91732B}"/>
              </a:ext>
            </a:extLst>
          </p:cNvPr>
          <p:cNvCxnSpPr/>
          <p:nvPr/>
        </p:nvCxnSpPr>
        <p:spPr>
          <a:xfrm>
            <a:off x="2675744" y="1843790"/>
            <a:ext cx="9455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8C842EB-A21B-D614-17CF-06013921EF51}"/>
              </a:ext>
            </a:extLst>
          </p:cNvPr>
          <p:cNvSpPr/>
          <p:nvPr/>
        </p:nvSpPr>
        <p:spPr>
          <a:xfrm>
            <a:off x="5087139" y="4056889"/>
            <a:ext cx="214782" cy="6319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27" grpId="0" animBg="1"/>
      <p:bldP spid="3" grpId="0"/>
      <p:bldP spid="20" grpId="0" animBg="1"/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44EA08-70DF-BF8D-8433-85A714C2A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5" y="1703825"/>
            <a:ext cx="4348314" cy="25451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931318" y="3501897"/>
            <a:ext cx="954881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(think Monte Carlo)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9A500A0-7344-0A11-91AA-720AF6640AD1}"/>
              </a:ext>
            </a:extLst>
          </p:cNvPr>
          <p:cNvGrpSpPr/>
          <p:nvPr/>
        </p:nvGrpSpPr>
        <p:grpSpPr>
          <a:xfrm>
            <a:off x="2887362" y="394411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F4E4C0-5716-4EA5-D5F6-24E120DF3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382E97-A0D2-A976-E35E-70D897F8AF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969E0-FDF4-30F6-E847-E18F6025C31E}"/>
              </a:ext>
            </a:extLst>
          </p:cNvPr>
          <p:cNvSpPr/>
          <p:nvPr/>
        </p:nvSpPr>
        <p:spPr>
          <a:xfrm>
            <a:off x="4992193" y="4060031"/>
            <a:ext cx="214782" cy="78261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Bitstring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</a:t>
                </a:r>
                <a:r>
                  <a:rPr lang="en-US" sz="2400" b="1" dirty="0"/>
                  <a:t>decimal index number</a:t>
                </a:r>
                <a:r>
                  <a:rPr lang="en-US" sz="2400" dirty="0"/>
                  <a:t> of a tensor state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</a:t>
                </a:r>
                <a:r>
                  <a:rPr lang="en-US" sz="2400" dirty="0"/>
                  <a:t> ordering scheme compared to the approach shown on slides </a:t>
                </a:r>
                <a:r>
                  <a:rPr lang="en-US" sz="2400" dirty="0">
                    <a:hlinkClick r:id="rId3" action="ppaction://hlinksldjump"/>
                  </a:rPr>
                  <a:t># 24 </a:t>
                </a:r>
                <a:r>
                  <a:rPr lang="en-US" sz="2400" dirty="0"/>
                  <a:t>- </a:t>
                </a:r>
                <a:r>
                  <a:rPr lang="en-US" sz="2400" dirty="0">
                    <a:hlinkClick r:id="rId4" action="ppaction://hlinksldjump"/>
                  </a:rPr>
                  <a:t># 28</a:t>
                </a:r>
                <a:r>
                  <a:rPr lang="en-US" sz="2400" dirty="0"/>
                  <a:t>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5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Bitstring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37494-0568-AC73-B2E8-90FFA3A5A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13"/>
          <a:stretch/>
        </p:blipFill>
        <p:spPr>
          <a:xfrm>
            <a:off x="1266669" y="1698205"/>
            <a:ext cx="1102918" cy="2010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B38013-4AC7-DAAE-BB0B-AF306C4CCD21}"/>
                  </a:ext>
                </a:extLst>
              </p:cNvPr>
              <p:cNvSpPr txBox="1"/>
              <p:nvPr/>
            </p:nvSpPr>
            <p:spPr>
              <a:xfrm>
                <a:off x="4023810" y="4064137"/>
                <a:ext cx="1556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B38013-4AC7-DAAE-BB0B-AF306C4CC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810" y="4064137"/>
                <a:ext cx="1556708" cy="369332"/>
              </a:xfrm>
              <a:prstGeom prst="rect">
                <a:avLst/>
              </a:prstGeom>
              <a:blipFill>
                <a:blip r:embed="rId4"/>
                <a:stretch>
                  <a:fillRect l="-3922" r="-156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EC939A-8093-A115-7546-779EB1F9F7EF}"/>
                  </a:ext>
                </a:extLst>
              </p:cNvPr>
              <p:cNvSpPr txBox="1"/>
              <p:nvPr/>
            </p:nvSpPr>
            <p:spPr>
              <a:xfrm>
                <a:off x="3288157" y="3117019"/>
                <a:ext cx="36822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1,0,1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EC939A-8093-A115-7546-779EB1F9F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57" y="3117019"/>
                <a:ext cx="3682269" cy="461665"/>
              </a:xfrm>
              <a:prstGeom prst="rect">
                <a:avLst/>
              </a:prstGeom>
              <a:blipFill>
                <a:blip r:embed="rId5"/>
                <a:stretch>
                  <a:fillRect t="-130263" r="-13576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18FE2C-8EF3-4401-B37A-93587CD4FD62}"/>
                  </a:ext>
                </a:extLst>
              </p:cNvPr>
              <p:cNvSpPr txBox="1"/>
              <p:nvPr/>
            </p:nvSpPr>
            <p:spPr>
              <a:xfrm>
                <a:off x="3445580" y="1524324"/>
                <a:ext cx="27348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𝑀𝑆𝐵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,⋯,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18FE2C-8EF3-4401-B37A-93587CD4F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80" y="1524324"/>
                <a:ext cx="2734867" cy="461665"/>
              </a:xfrm>
              <a:prstGeom prst="rect">
                <a:avLst/>
              </a:prstGeom>
              <a:blipFill>
                <a:blip r:embed="rId6"/>
                <a:stretch>
                  <a:fillRect l="-1114" t="-130263" r="-23385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795F4-6CF2-2DF7-8FB9-24968ED9E787}"/>
                  </a:ext>
                </a:extLst>
              </p:cNvPr>
              <p:cNvSpPr txBox="1"/>
              <p:nvPr/>
            </p:nvSpPr>
            <p:spPr>
              <a:xfrm>
                <a:off x="3487196" y="5866039"/>
                <a:ext cx="45766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8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795F4-6CF2-2DF7-8FB9-24968ED9E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196" y="5866039"/>
                <a:ext cx="4576637" cy="369332"/>
              </a:xfrm>
              <a:prstGeom prst="rect">
                <a:avLst/>
              </a:prstGeom>
              <a:blipFill>
                <a:blip r:embed="rId7"/>
                <a:stretch>
                  <a:fillRect l="-1864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341391-A922-504F-A645-3EA249ACD737}"/>
                  </a:ext>
                </a:extLst>
              </p:cNvPr>
              <p:cNvSpPr txBox="1"/>
              <p:nvPr/>
            </p:nvSpPr>
            <p:spPr>
              <a:xfrm>
                <a:off x="3717559" y="4918922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341391-A922-504F-A645-3EA249ACD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559" y="4918922"/>
                <a:ext cx="4572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181C3-70F2-3512-F249-3C538BE38007}"/>
                  </a:ext>
                </a:extLst>
              </p:cNvPr>
              <p:cNvSpPr txBox="1"/>
              <p:nvPr/>
            </p:nvSpPr>
            <p:spPr>
              <a:xfrm>
                <a:off x="2480076" y="1970955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181C3-70F2-3512-F249-3C538BE38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6" y="1970955"/>
                <a:ext cx="438511" cy="353470"/>
              </a:xfrm>
              <a:prstGeom prst="rect">
                <a:avLst/>
              </a:prstGeom>
              <a:blipFill>
                <a:blip r:embed="rId9"/>
                <a:stretch>
                  <a:fillRect l="-80556" t="-137931" r="-116667" b="-1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DFB1A6B-3889-EBF9-DA3D-5E3D62842443}"/>
              </a:ext>
            </a:extLst>
          </p:cNvPr>
          <p:cNvSpPr/>
          <p:nvPr/>
        </p:nvSpPr>
        <p:spPr>
          <a:xfrm>
            <a:off x="2480076" y="1933732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9335D-B230-D3D8-ED76-72CEB6B35EF6}"/>
                  </a:ext>
                </a:extLst>
              </p:cNvPr>
              <p:cNvSpPr txBox="1"/>
              <p:nvPr/>
            </p:nvSpPr>
            <p:spPr>
              <a:xfrm>
                <a:off x="2480076" y="2572460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9335D-B230-D3D8-ED76-72CEB6B3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6" y="2572460"/>
                <a:ext cx="438511" cy="353470"/>
              </a:xfrm>
              <a:prstGeom prst="rect">
                <a:avLst/>
              </a:prstGeom>
              <a:blipFill>
                <a:blip r:embed="rId10"/>
                <a:stretch>
                  <a:fillRect l="-80556" t="-139655" r="-116667" b="-18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20E961D-3FA2-E4D7-D391-31C9E20DB99D}"/>
              </a:ext>
            </a:extLst>
          </p:cNvPr>
          <p:cNvSpPr/>
          <p:nvPr/>
        </p:nvSpPr>
        <p:spPr>
          <a:xfrm>
            <a:off x="2480076" y="2535237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BE7A9-1640-BCD9-A982-0F20D829BB2D}"/>
                  </a:ext>
                </a:extLst>
              </p:cNvPr>
              <p:cNvSpPr txBox="1"/>
              <p:nvPr/>
            </p:nvSpPr>
            <p:spPr>
              <a:xfrm>
                <a:off x="2480075" y="3177315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BE7A9-1640-BCD9-A982-0F20D829B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5" y="3177315"/>
                <a:ext cx="438511" cy="353470"/>
              </a:xfrm>
              <a:prstGeom prst="rect">
                <a:avLst/>
              </a:prstGeom>
              <a:blipFill>
                <a:blip r:embed="rId11"/>
                <a:stretch>
                  <a:fillRect l="-80556" t="-137931" r="-116667" b="-1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726FA79-8F76-C16A-F7A4-760703779FC2}"/>
              </a:ext>
            </a:extLst>
          </p:cNvPr>
          <p:cNvSpPr/>
          <p:nvPr/>
        </p:nvSpPr>
        <p:spPr>
          <a:xfrm>
            <a:off x="2480075" y="3140092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B7110B-1088-9EEF-C31E-1110C46BB465}"/>
              </a:ext>
            </a:extLst>
          </p:cNvPr>
          <p:cNvSpPr/>
          <p:nvPr/>
        </p:nvSpPr>
        <p:spPr>
          <a:xfrm>
            <a:off x="4264702" y="32378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0D2405-5BB0-3AA5-20D5-A91890A55CA8}"/>
              </a:ext>
            </a:extLst>
          </p:cNvPr>
          <p:cNvSpPr/>
          <p:nvPr/>
        </p:nvSpPr>
        <p:spPr>
          <a:xfrm>
            <a:off x="4671932" y="32403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E8BDAA-52CD-9380-BF90-702D3264D966}"/>
              </a:ext>
            </a:extLst>
          </p:cNvPr>
          <p:cNvSpPr/>
          <p:nvPr/>
        </p:nvSpPr>
        <p:spPr>
          <a:xfrm>
            <a:off x="5079162" y="32428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0923B04-9C14-38AD-3D96-4191E203E768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V="1">
            <a:off x="2918586" y="3237873"/>
            <a:ext cx="1499765" cy="116178"/>
          </a:xfrm>
          <a:prstGeom prst="bentConnector4">
            <a:avLst>
              <a:gd name="adj1" fmla="val 29886"/>
              <a:gd name="adj2" fmla="val 38093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DA295E0-CB78-65ED-5594-44219C39B7A6}"/>
              </a:ext>
            </a:extLst>
          </p:cNvPr>
          <p:cNvCxnSpPr>
            <a:cxnSpLocks/>
            <a:stCxn id="27" idx="3"/>
            <a:endCxn id="33" idx="0"/>
          </p:cNvCxnSpPr>
          <p:nvPr/>
        </p:nvCxnSpPr>
        <p:spPr>
          <a:xfrm>
            <a:off x="2918587" y="2749196"/>
            <a:ext cx="1906994" cy="49117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01A3659-B297-BC24-F967-43B7A759DD5A}"/>
              </a:ext>
            </a:extLst>
          </p:cNvPr>
          <p:cNvCxnSpPr>
            <a:cxnSpLocks/>
            <a:stCxn id="26" idx="3"/>
            <a:endCxn id="34" idx="0"/>
          </p:cNvCxnSpPr>
          <p:nvPr/>
        </p:nvCxnSpPr>
        <p:spPr>
          <a:xfrm>
            <a:off x="2918587" y="2147691"/>
            <a:ext cx="2314224" cy="109518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BF9D8F-6D15-104E-6194-EE624292A6AB}"/>
              </a:ext>
            </a:extLst>
          </p:cNvPr>
          <p:cNvCxnSpPr>
            <a:cxnSpLocks/>
          </p:cNvCxnSpPr>
          <p:nvPr/>
        </p:nvCxnSpPr>
        <p:spPr>
          <a:xfrm>
            <a:off x="6003561" y="3507347"/>
            <a:ext cx="5734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0C32E4-2FA5-BF34-59B9-45AB49631FE1}"/>
              </a:ext>
            </a:extLst>
          </p:cNvPr>
          <p:cNvCxnSpPr>
            <a:cxnSpLocks/>
          </p:cNvCxnSpPr>
          <p:nvPr/>
        </p:nvCxnSpPr>
        <p:spPr>
          <a:xfrm>
            <a:off x="4023810" y="4064137"/>
            <a:ext cx="5734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672018B-AF62-7D61-B011-3332B3107C72}"/>
              </a:ext>
            </a:extLst>
          </p:cNvPr>
          <p:cNvSpPr/>
          <p:nvPr/>
        </p:nvSpPr>
        <p:spPr>
          <a:xfrm>
            <a:off x="6199008" y="3324071"/>
            <a:ext cx="182558" cy="22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DF8445-768D-2B98-D724-D573A45C31BA}"/>
              </a:ext>
            </a:extLst>
          </p:cNvPr>
          <p:cNvSpPr/>
          <p:nvPr/>
        </p:nvSpPr>
        <p:spPr>
          <a:xfrm>
            <a:off x="4219257" y="4024171"/>
            <a:ext cx="182558" cy="22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404786C-CCCB-ABB7-C508-F2473522878F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 rot="5400000">
            <a:off x="5062678" y="2796562"/>
            <a:ext cx="475468" cy="1979751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F156E52-ED4D-2D6A-85B5-696B6FF70C28}"/>
              </a:ext>
            </a:extLst>
          </p:cNvPr>
          <p:cNvSpPr/>
          <p:nvPr/>
        </p:nvSpPr>
        <p:spPr>
          <a:xfrm>
            <a:off x="5100483" y="4126610"/>
            <a:ext cx="182558" cy="244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1E36D1-B03A-BDB6-F35A-6139DE4F50B4}"/>
              </a:ext>
            </a:extLst>
          </p:cNvPr>
          <p:cNvSpPr/>
          <p:nvPr/>
        </p:nvSpPr>
        <p:spPr>
          <a:xfrm>
            <a:off x="6580585" y="5027459"/>
            <a:ext cx="245495" cy="280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EDDF2CE-D588-C5BE-096F-709B83EB9D6D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rot="16200000" flipH="1">
            <a:off x="5619578" y="3943704"/>
            <a:ext cx="655938" cy="15115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9B765A7-BF7A-F468-2B7E-22A0D87C4B65}"/>
              </a:ext>
            </a:extLst>
          </p:cNvPr>
          <p:cNvSpPr/>
          <p:nvPr/>
        </p:nvSpPr>
        <p:spPr>
          <a:xfrm>
            <a:off x="6580585" y="5927989"/>
            <a:ext cx="245495" cy="280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1CD62564-9D4A-F9C8-AEE9-483B7D8F1072}"/>
              </a:ext>
            </a:extLst>
          </p:cNvPr>
          <p:cNvCxnSpPr>
            <a:cxnSpLocks/>
            <a:endCxn id="69" idx="0"/>
          </p:cNvCxnSpPr>
          <p:nvPr/>
        </p:nvCxnSpPr>
        <p:spPr>
          <a:xfrm rot="16200000" flipH="1">
            <a:off x="6390702" y="5615357"/>
            <a:ext cx="6252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00CAE638-0492-6555-3D3C-446EA47BD730}"/>
              </a:ext>
            </a:extLst>
          </p:cNvPr>
          <p:cNvSpPr/>
          <p:nvPr/>
        </p:nvSpPr>
        <p:spPr>
          <a:xfrm>
            <a:off x="5550538" y="3008124"/>
            <a:ext cx="1216932" cy="65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5A09D8F-851E-CDA0-F7A9-F6A2A4158B76}"/>
              </a:ext>
            </a:extLst>
          </p:cNvPr>
          <p:cNvSpPr txBox="1"/>
          <p:nvPr/>
        </p:nvSpPr>
        <p:spPr>
          <a:xfrm>
            <a:off x="6872179" y="3181407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Ket state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09403F-5A14-FA64-9ACA-95F1F28D89FF}"/>
              </a:ext>
            </a:extLst>
          </p:cNvPr>
          <p:cNvSpPr txBox="1"/>
          <p:nvPr/>
        </p:nvSpPr>
        <p:spPr>
          <a:xfrm>
            <a:off x="1376781" y="5855934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Tensor state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553577-BBDB-20DB-4B68-B761D5928144}"/>
              </a:ext>
            </a:extLst>
          </p:cNvPr>
          <p:cNvSpPr txBox="1"/>
          <p:nvPr/>
        </p:nvSpPr>
        <p:spPr>
          <a:xfrm>
            <a:off x="2421950" y="4059075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Bit string</a:t>
            </a:r>
          </a:p>
        </p:txBody>
      </p:sp>
    </p:spTree>
    <p:extLst>
      <p:ext uri="{BB962C8B-B14F-4D97-AF65-F5344CB8AC3E}">
        <p14:creationId xmlns:p14="http://schemas.microsoft.com/office/powerpoint/2010/main" val="31978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9" grpId="0"/>
      <p:bldP spid="23" grpId="0"/>
      <p:bldP spid="8" grpId="0"/>
      <p:bldP spid="26" grpId="0" animBg="1"/>
      <p:bldP spid="9" grpId="0"/>
      <p:bldP spid="27" grpId="0" animBg="1"/>
      <p:bldP spid="10" grpId="0"/>
      <p:bldP spid="28" grpId="0" animBg="1"/>
      <p:bldP spid="74" grpId="0" animBg="1"/>
      <p:bldP spid="75" grpId="0"/>
      <p:bldP spid="76" grpId="0"/>
      <p:bldP spid="7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essential distinguishing feature between qubits and classical bits is the phenomenon called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if the control lines begin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specific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57" y="3705050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8EAEE1-2264-28F0-9081-8628C65F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7" y="4543025"/>
            <a:ext cx="2932028" cy="208290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9C2EE-A290-C2B7-9200-DBEC9BA9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03" y="815949"/>
            <a:ext cx="4190766" cy="32616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6B766-548C-1303-C028-7968CF7F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5" y="1468325"/>
            <a:ext cx="2911948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354615" y="92478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445444" y="201914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124536" y="2188823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445444" y="2368255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8547" y="2580436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46741" y="3414904"/>
            <a:ext cx="169824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8547" y="2703578"/>
            <a:ext cx="777316" cy="711326"/>
          </a:xfrm>
          <a:prstGeom prst="bentConnector4">
            <a:avLst>
              <a:gd name="adj1" fmla="val -29409"/>
              <a:gd name="adj2" fmla="val 586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4089952" y="3448161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47219" y="1005902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30" t="-2597" r="-4924" b="-7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E57DF60-E76B-EDC3-197D-D58314577DDA}"/>
              </a:ext>
            </a:extLst>
          </p:cNvPr>
          <p:cNvGrpSpPr/>
          <p:nvPr/>
        </p:nvGrpSpPr>
        <p:grpSpPr>
          <a:xfrm>
            <a:off x="2387415" y="3795970"/>
            <a:ext cx="1076632" cy="369332"/>
            <a:chOff x="2157212" y="5356391"/>
            <a:chExt cx="1076632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7F303D-8582-FC11-D112-2B0125B1E5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5A5A97-143A-65C8-4955-29C75A6EF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3" grpId="0"/>
      <p:bldP spid="30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82332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32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1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82332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32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E66D8F0-1E35-B59D-BAA9-046EDC5F5A3E}"/>
              </a:ext>
            </a:extLst>
          </p:cNvPr>
          <p:cNvSpPr/>
          <p:nvPr/>
        </p:nvSpPr>
        <p:spPr>
          <a:xfrm>
            <a:off x="1061815" y="5799998"/>
            <a:ext cx="906686" cy="242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57CE34-135B-C128-3B99-325CA107D851}"/>
              </a:ext>
            </a:extLst>
          </p:cNvPr>
          <p:cNvSpPr/>
          <p:nvPr/>
        </p:nvSpPr>
        <p:spPr>
          <a:xfrm>
            <a:off x="1061814" y="6070595"/>
            <a:ext cx="1143223" cy="3122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B7A6B-23D5-F1C1-C1DD-EDC5F39329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203" y="815949"/>
            <a:ext cx="4190766" cy="32616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64D492-B783-951B-429A-2D65684D9E66}"/>
              </a:ext>
            </a:extLst>
          </p:cNvPr>
          <p:cNvGrpSpPr/>
          <p:nvPr/>
        </p:nvGrpSpPr>
        <p:grpSpPr>
          <a:xfrm>
            <a:off x="4354615" y="92478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514349D-E409-D063-148E-398D475DB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E4DBDB-A507-9FCB-E1AD-A6F778BD15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D3DC90-180A-A7AF-D221-65B3431DC6FD}"/>
              </a:ext>
            </a:extLst>
          </p:cNvPr>
          <p:cNvGrpSpPr/>
          <p:nvPr/>
        </p:nvGrpSpPr>
        <p:grpSpPr>
          <a:xfrm>
            <a:off x="2445444" y="2019147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70763C-798D-3961-5281-4FFE70D50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938FC-879A-A2A5-30CD-3903E5A773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B98E7D-7E4A-417B-324D-D93FD8CA2512}"/>
              </a:ext>
            </a:extLst>
          </p:cNvPr>
          <p:cNvGrpSpPr/>
          <p:nvPr/>
        </p:nvGrpSpPr>
        <p:grpSpPr>
          <a:xfrm>
            <a:off x="1124536" y="2188823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161588-7682-C771-2A85-73C08A35F2C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3F3A6A-9AD0-CFDB-8CBE-CB054779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FC6B50-0B5B-0473-3EDA-FB5AC5E18327}"/>
              </a:ext>
            </a:extLst>
          </p:cNvPr>
          <p:cNvGrpSpPr/>
          <p:nvPr/>
        </p:nvGrpSpPr>
        <p:grpSpPr>
          <a:xfrm>
            <a:off x="2445444" y="236825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B3E324-E7D5-9DFA-60D6-097643C763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ED0281-A0FA-660D-3B3C-FA96890A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ABF79-F7DA-8246-5729-36E482EF36E2}"/>
              </a:ext>
            </a:extLst>
          </p:cNvPr>
          <p:cNvGrpSpPr/>
          <p:nvPr/>
        </p:nvGrpSpPr>
        <p:grpSpPr>
          <a:xfrm>
            <a:off x="4089952" y="344816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45C3E5-0197-A8C5-83B9-B1D6C521168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83501D1-56E2-85EA-ADB8-468E03F79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7C4A349-A927-B73D-8061-D6A3AD8CD257}"/>
              </a:ext>
            </a:extLst>
          </p:cNvPr>
          <p:cNvSpPr/>
          <p:nvPr/>
        </p:nvSpPr>
        <p:spPr>
          <a:xfrm>
            <a:off x="2147219" y="1005902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7DA63-5D07-8DB7-CDAF-10770837134B}"/>
                  </a:ext>
                </a:extLst>
              </p:cNvPr>
              <p:cNvSpPr txBox="1"/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7DA63-5D07-8DB7-CDAF-107708371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blipFill>
                <a:blip r:embed="rId15"/>
                <a:stretch>
                  <a:fillRect l="-3030" t="-2597" r="-4924" b="-7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BBD030E-037F-89EB-F0C0-99B7B9ADCC4D}"/>
              </a:ext>
            </a:extLst>
          </p:cNvPr>
          <p:cNvGrpSpPr/>
          <p:nvPr/>
        </p:nvGrpSpPr>
        <p:grpSpPr>
          <a:xfrm>
            <a:off x="2387415" y="379597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2B93C7-F0C0-A155-6836-6E237FEE30C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6F7F1F-6A69-07A8-C24B-3DB3925FC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  <p:bldP spid="50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DDE3B8-0492-E568-7C4A-89178CD7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41" y="825378"/>
            <a:ext cx="4301835" cy="27664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06071" y="769250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31390" y="184676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425513" y="20317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95689" y="857221"/>
            <a:ext cx="76896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49244" y="1559741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8D0DBC-ABC8-94A1-D972-D8CCBDA8A467}"/>
              </a:ext>
            </a:extLst>
          </p:cNvPr>
          <p:cNvSpPr txBox="1"/>
          <p:nvPr/>
        </p:nvSpPr>
        <p:spPr>
          <a:xfrm>
            <a:off x="3352799" y="3345487"/>
            <a:ext cx="214776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"follows" q0</a:t>
            </a:r>
          </a:p>
          <a:p>
            <a:pPr algn="ctr"/>
            <a:r>
              <a:rPr lang="en-US" dirty="0"/>
              <a:t>They are </a:t>
            </a:r>
            <a:r>
              <a:rPr lang="en-US" b="1" dirty="0"/>
              <a:t>entangled</a:t>
            </a:r>
          </a:p>
        </p:txBody>
      </p:sp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DBAD4CF-138A-73A8-CE10-B305C803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37" y="3951683"/>
            <a:ext cx="3525842" cy="2429972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28926-FF04-782B-0B41-5B1399F18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2" y="807616"/>
            <a:ext cx="4915504" cy="2941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98869" y="265747"/>
            <a:ext cx="602952" cy="582211"/>
            <a:chOff x="5072583" y="2008385"/>
            <a:chExt cx="602952" cy="582211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2583" y="2263877"/>
              <a:ext cx="273131" cy="3267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292077" y="20083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12001" y="220304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575599" y="2071455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18968" y="847958"/>
            <a:ext cx="8565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50387" y="6192986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720027" y="6192986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5" grpId="0"/>
      <p:bldP spid="4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Exponential Growth in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>
                    <a:latin typeface="+mn-lt"/>
                  </a:rPr>
                  <a:t> Size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8209" cy="46672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not taking </a:t>
                </a:r>
                <a:r>
                  <a:rPr lang="en-US" sz="2400" b="1" dirty="0"/>
                  <a:t>any</a:t>
                </a:r>
                <a:r>
                  <a:rPr lang="en-US" sz="2400" dirty="0"/>
                  <a:t> measurements gives us exactly the expected results, but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</a:t>
                </a:r>
                <a:r>
                  <a:rPr lang="en-US" sz="2400" u="sng" dirty="0"/>
                  <a:t>exact</a:t>
                </a:r>
                <a:r>
                  <a:rPr lang="en-US" sz="2400" dirty="0"/>
                  <a:t>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that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tiny</a:t>
                </a:r>
                <a:r>
                  <a:rPr lang="en-US" sz="2400" dirty="0"/>
                  <a:t> circuits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but the current maximum RAM in Linux is only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store such a large state vector in a </a:t>
                </a:r>
                <a:r>
                  <a:rPr lang="en-US" sz="2000" i="1" dirty="0"/>
                  <a:t>classical</a:t>
                </a:r>
                <a:r>
                  <a:rPr lang="en-US" sz="2000" dirty="0"/>
                  <a:t> computer, but we can execute the circuit thousands of times on a real quantum computer, measuring the result of each shot, and then tally the outcomes in order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8209" cy="4667249"/>
              </a:xfrm>
              <a:blipFill>
                <a:blip r:embed="rId4"/>
                <a:stretch>
                  <a:fillRect l="-995" t="-1828" r="-1530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A3540-DB15-4FFB-BB1F-2DDE3000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13" y="830948"/>
            <a:ext cx="4547118" cy="291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43626" y="781007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579610" y="15529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269635" y="874072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983654" y="2134620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978317" y="271880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</a:t>
                </a:r>
                <a:r>
                  <a:rPr lang="en-US" sz="1400" u="sng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sz="1400" dirty="0">
                    <a:solidFill>
                      <a:srgbClr val="FF0000"/>
                    </a:solidFill>
                  </a:rPr>
                  <a:t>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054019-8320-F25B-84B3-F6F484A5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17" y="3947939"/>
            <a:ext cx="3597675" cy="255075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953B4-E2CA-E1DE-7FD6-36FAE842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4" y="838444"/>
            <a:ext cx="4595401" cy="26219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197246" y="326494"/>
            <a:ext cx="713242" cy="555072"/>
            <a:chOff x="5045987" y="2099535"/>
            <a:chExt cx="713242" cy="55507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5987" y="2334649"/>
              <a:ext cx="374754" cy="3199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375771" y="209953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10117" y="208648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848167" y="2949218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335311" y="3186115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248433" y="88156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51EA59-78A3-3C66-FC9C-0BBE97E3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6" y="830948"/>
            <a:ext cx="3878019" cy="3495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7C588-4B83-1C19-5A72-02D5E7ADE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84" y="3445925"/>
            <a:ext cx="3361906" cy="2397221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76015" y="76148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204464" y="852786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>
            <a:cxnSpLocks/>
          </p:cNvCxnSpPr>
          <p:nvPr/>
        </p:nvCxnSpPr>
        <p:spPr>
          <a:xfrm>
            <a:off x="6020783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6876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650250" y="2578566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C32884-FAAC-C09A-F4E5-F6EA1F74D73D}"/>
              </a:ext>
            </a:extLst>
          </p:cNvPr>
          <p:cNvCxnSpPr>
            <a:cxnSpLocks/>
          </p:cNvCxnSpPr>
          <p:nvPr/>
        </p:nvCxnSpPr>
        <p:spPr>
          <a:xfrm>
            <a:off x="6615392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5ADA2B-D0EE-2303-F374-AF0B182B9568}"/>
              </a:ext>
            </a:extLst>
          </p:cNvPr>
          <p:cNvCxnSpPr/>
          <p:nvPr/>
        </p:nvCxnSpPr>
        <p:spPr>
          <a:xfrm>
            <a:off x="6632597" y="29972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BFF32B-3062-1AC9-EF39-4CE777D64DD5}"/>
              </a:ext>
            </a:extLst>
          </p:cNvPr>
          <p:cNvCxnSpPr>
            <a:cxnSpLocks/>
          </p:cNvCxnSpPr>
          <p:nvPr/>
        </p:nvCxnSpPr>
        <p:spPr>
          <a:xfrm>
            <a:off x="7804458" y="2226751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016164-E53A-C60D-AD87-5D92806AE10D}"/>
              </a:ext>
            </a:extLst>
          </p:cNvPr>
          <p:cNvCxnSpPr>
            <a:cxnSpLocks/>
          </p:cNvCxnSpPr>
          <p:nvPr/>
        </p:nvCxnSpPr>
        <p:spPr>
          <a:xfrm>
            <a:off x="7800130" y="2800677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FCD89-4C45-781A-A8C9-3249CE64B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84" y="3445925"/>
            <a:ext cx="3361906" cy="23972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A84E22E-B423-8D5B-3102-EBBD1D2D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1" y="3725557"/>
            <a:ext cx="4555205" cy="1895374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BE522E-671F-592B-0804-50BAF374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337" y="6082123"/>
            <a:ext cx="3559037" cy="374930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19CB1F-FF52-33C8-79EE-3083B40A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9" y="484755"/>
            <a:ext cx="4179159" cy="30655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37876-8F8C-A582-0474-CBE8B4838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395" y="3393052"/>
            <a:ext cx="3335009" cy="239206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37275" y="4225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71607" y="529266"/>
            <a:ext cx="693175" cy="170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44C2F5-3956-D400-D4F1-809452DA6972}"/>
              </a:ext>
            </a:extLst>
          </p:cNvPr>
          <p:cNvGrpSpPr/>
          <p:nvPr/>
        </p:nvGrpSpPr>
        <p:grpSpPr>
          <a:xfrm>
            <a:off x="8105514" y="2087087"/>
            <a:ext cx="480249" cy="857975"/>
            <a:chOff x="8105514" y="2087087"/>
            <a:chExt cx="480249" cy="8579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8105514" y="2087087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8105514" y="2469425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8105514" y="2284236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8105514" y="2668063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959644" y="3356935"/>
            <a:ext cx="178593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72F71A-518F-2908-91D5-06E678EFD55D}"/>
              </a:ext>
            </a:extLst>
          </p:cNvPr>
          <p:cNvSpPr txBox="1"/>
          <p:nvPr/>
        </p:nvSpPr>
        <p:spPr>
          <a:xfrm>
            <a:off x="727224" y="5883758"/>
            <a:ext cx="345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D05EE-997B-392B-120C-0B2FDC6B01E5}"/>
              </a:ext>
            </a:extLst>
          </p:cNvPr>
          <p:cNvGrpSpPr/>
          <p:nvPr/>
        </p:nvGrpSpPr>
        <p:grpSpPr>
          <a:xfrm>
            <a:off x="1098029" y="1642950"/>
            <a:ext cx="6947941" cy="1347060"/>
            <a:chOff x="1633928" y="1568515"/>
            <a:chExt cx="6947941" cy="13470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29390A-AAF9-3B1C-1FAA-58B26D70601B}"/>
                </a:ext>
              </a:extLst>
            </p:cNvPr>
            <p:cNvSpPr/>
            <p:nvPr/>
          </p:nvSpPr>
          <p:spPr>
            <a:xfrm>
              <a:off x="1633928" y="1568515"/>
              <a:ext cx="6947941" cy="1347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1FD5A6-C420-0225-840C-31F02BBE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5573" y="1661020"/>
              <a:ext cx="6724650" cy="116205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41E1C119-A52C-8070-8A70-AD069F1D6FE6}"/>
              </a:ext>
            </a:extLst>
          </p:cNvPr>
          <p:cNvSpPr/>
          <p:nvPr/>
        </p:nvSpPr>
        <p:spPr>
          <a:xfrm flipH="1">
            <a:off x="3897443" y="2079592"/>
            <a:ext cx="1303362" cy="272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D33F07A4-3C74-A844-98FC-197327E54DC2}"/>
              </a:ext>
            </a:extLst>
          </p:cNvPr>
          <p:cNvSpPr/>
          <p:nvPr/>
        </p:nvSpPr>
        <p:spPr>
          <a:xfrm flipH="1">
            <a:off x="3897442" y="2453709"/>
            <a:ext cx="1303362" cy="272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02B3620-407C-F78D-6DAF-D9D559BA5622}"/>
              </a:ext>
            </a:extLst>
          </p:cNvPr>
          <p:cNvGrpSpPr/>
          <p:nvPr/>
        </p:nvGrpSpPr>
        <p:grpSpPr>
          <a:xfrm>
            <a:off x="6303364" y="2327857"/>
            <a:ext cx="815480" cy="178338"/>
            <a:chOff x="6303364" y="2327857"/>
            <a:chExt cx="815480" cy="17833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C717E6-37AD-01B0-1C14-2A15D80C3291}"/>
                </a:ext>
              </a:extLst>
            </p:cNvPr>
            <p:cNvSpPr/>
            <p:nvPr/>
          </p:nvSpPr>
          <p:spPr>
            <a:xfrm>
              <a:off x="6303364" y="2327857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2166D8-4896-B5DF-690E-CBF5C3586BC0}"/>
                </a:ext>
              </a:extLst>
            </p:cNvPr>
            <p:cNvSpPr/>
            <p:nvPr/>
          </p:nvSpPr>
          <p:spPr>
            <a:xfrm>
              <a:off x="6908982" y="2327857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E76181-2102-B085-F103-8CB30D5B77B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6513226" y="2417026"/>
              <a:ext cx="395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3225E1D-6DFC-AEA1-D6C5-D53B3DE3E46B}"/>
              </a:ext>
            </a:extLst>
          </p:cNvPr>
          <p:cNvGrpSpPr/>
          <p:nvPr/>
        </p:nvGrpSpPr>
        <p:grpSpPr>
          <a:xfrm>
            <a:off x="6303775" y="2513758"/>
            <a:ext cx="815480" cy="178338"/>
            <a:chOff x="6303775" y="2513758"/>
            <a:chExt cx="815480" cy="17833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419A7A-66BF-BF74-5138-FA29D9D959EB}"/>
                </a:ext>
              </a:extLst>
            </p:cNvPr>
            <p:cNvSpPr/>
            <p:nvPr/>
          </p:nvSpPr>
          <p:spPr>
            <a:xfrm>
              <a:off x="6303775" y="2513758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7D4D99-7332-57E6-3CC3-829C9855B20D}"/>
                </a:ext>
              </a:extLst>
            </p:cNvPr>
            <p:cNvSpPr/>
            <p:nvPr/>
          </p:nvSpPr>
          <p:spPr>
            <a:xfrm>
              <a:off x="6909393" y="2513758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03A06D7-F327-8337-B9D5-DC1DFCA8F6EB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6513637" y="2602927"/>
              <a:ext cx="395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A6CCAEC-5B8C-D945-4A20-2E7A78981369}"/>
              </a:ext>
            </a:extLst>
          </p:cNvPr>
          <p:cNvSpPr/>
          <p:nvPr/>
        </p:nvSpPr>
        <p:spPr>
          <a:xfrm>
            <a:off x="3537679" y="1735455"/>
            <a:ext cx="2023672" cy="120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5BC89E-28DE-53DF-B0CB-5AA3BF8F0950}"/>
              </a:ext>
            </a:extLst>
          </p:cNvPr>
          <p:cNvSpPr/>
          <p:nvPr/>
        </p:nvSpPr>
        <p:spPr>
          <a:xfrm>
            <a:off x="5981724" y="1723053"/>
            <a:ext cx="2023672" cy="120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/>
      <p:bldP spid="57" grpId="0" animBg="1"/>
      <p:bldP spid="38" grpId="0"/>
      <p:bldP spid="30" grpId="0" animBg="1"/>
      <p:bldP spid="37" grpId="0" animBg="1"/>
      <p:bldP spid="67" grpId="0" animBg="1"/>
      <p:bldP spid="67" grpId="1" animBg="1"/>
      <p:bldP spid="6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9F1190B-9C5A-540F-1F52-71DE9DB56360}"/>
              </a:ext>
            </a:extLst>
          </p:cNvPr>
          <p:cNvSpPr/>
          <p:nvPr/>
        </p:nvSpPr>
        <p:spPr>
          <a:xfrm>
            <a:off x="2076138" y="2773180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DC62B-1035-9B6E-AA0E-B2DA61894DA0}"/>
              </a:ext>
            </a:extLst>
          </p:cNvPr>
          <p:cNvSpPr/>
          <p:nvPr/>
        </p:nvSpPr>
        <p:spPr>
          <a:xfrm>
            <a:off x="5892101" y="1875532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7AF6F5-95B4-BA52-FB0A-2A43FA20666B}"/>
              </a:ext>
            </a:extLst>
          </p:cNvPr>
          <p:cNvSpPr/>
          <p:nvPr/>
        </p:nvSpPr>
        <p:spPr>
          <a:xfrm>
            <a:off x="3206422" y="3855989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A5533-FB60-AD0E-80DA-17FC79FD51F7}"/>
              </a:ext>
            </a:extLst>
          </p:cNvPr>
          <p:cNvSpPr/>
          <p:nvPr/>
        </p:nvSpPr>
        <p:spPr>
          <a:xfrm>
            <a:off x="5165955" y="4331384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80DC73-7810-64E7-EF36-D03868E1789E}"/>
              </a:ext>
            </a:extLst>
          </p:cNvPr>
          <p:cNvCxnSpPr>
            <a:stCxn id="3" idx="0"/>
            <a:endCxn id="18" idx="0"/>
          </p:cNvCxnSpPr>
          <p:nvPr/>
        </p:nvCxnSpPr>
        <p:spPr>
          <a:xfrm rot="5400000" flipH="1" flipV="1">
            <a:off x="3673954" y="416375"/>
            <a:ext cx="897648" cy="3815963"/>
          </a:xfrm>
          <a:prstGeom prst="bentConnector3">
            <a:avLst>
              <a:gd name="adj1" fmla="val 16721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B43E1C0-FA2F-E147-A1F8-B7E35387B749}"/>
              </a:ext>
            </a:extLst>
          </p:cNvPr>
          <p:cNvCxnSpPr>
            <a:cxnSpLocks/>
            <a:stCxn id="9" idx="3"/>
            <a:endCxn id="16" idx="2"/>
          </p:cNvCxnSpPr>
          <p:nvPr/>
        </p:nvCxnSpPr>
        <p:spPr>
          <a:xfrm>
            <a:off x="3483740" y="3994648"/>
            <a:ext cx="1821881" cy="614054"/>
          </a:xfrm>
          <a:prstGeom prst="bentConnector4">
            <a:avLst>
              <a:gd name="adj1" fmla="val 44839"/>
              <a:gd name="adj2" fmla="val 13722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1F2EA8-3C7F-4C75-933F-03766AB5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41811"/>
            <a:ext cx="5127051" cy="25732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849318" y="151781"/>
            <a:ext cx="674557" cy="610449"/>
            <a:chOff x="5278353" y="2006653"/>
            <a:chExt cx="674557" cy="610449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8353" y="2263877"/>
              <a:ext cx="383183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569452" y="200665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746299"/>
            <a:ext cx="2842119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3750682" y="1521541"/>
            <a:ext cx="2420365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"Together"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E0FB8-AF37-3B52-3802-94B18033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392656"/>
            <a:ext cx="4435942" cy="3946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65430" y="32619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28674" y="414167"/>
            <a:ext cx="181433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043004" y="2505178"/>
            <a:ext cx="2530001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"Individual"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55B7C22-55DF-F548-8A7C-79FB6D0D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5659322"/>
            <a:ext cx="2569077" cy="4467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681D19-13E5-4B2E-CE9C-60C98DD81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895" y="5139788"/>
            <a:ext cx="2949168" cy="14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7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3" grpId="0" animBg="1"/>
      <p:bldP spid="2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F74E08-C6FD-664C-AC1D-541C0B3D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66" y="3773051"/>
            <a:ext cx="2211989" cy="2525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308BE8-A6A3-C59F-55BE-D3FFD250A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58" y="5506974"/>
            <a:ext cx="2726032" cy="54626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BA94E-CBF8-CCD1-9553-F44C27AA5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942059"/>
            <a:ext cx="3249249" cy="1739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1338D4-D305-47EC-89C6-40EF61D075EF}"/>
              </a:ext>
            </a:extLst>
          </p:cNvPr>
          <p:cNvSpPr txBox="1"/>
          <p:nvPr/>
        </p:nvSpPr>
        <p:spPr>
          <a:xfrm>
            <a:off x="4933694" y="1592577"/>
            <a:ext cx="3697012" cy="163121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u="sng" dirty="0"/>
              <a:t>Maximally</a:t>
            </a:r>
            <a:r>
              <a:rPr lang="en-US" dirty="0"/>
              <a:t> entangled qubits would both rest at the </a:t>
            </a:r>
            <a:r>
              <a:rPr lang="en-US" b="1" dirty="0"/>
              <a:t>origin</a:t>
            </a:r>
            <a:r>
              <a:rPr lang="en-US" dirty="0"/>
              <a:t> </a:t>
            </a:r>
            <a:r>
              <a:rPr lang="en-US" i="1" dirty="0"/>
              <a:t>inside</a:t>
            </a:r>
            <a:r>
              <a:rPr lang="en-US" dirty="0"/>
              <a:t> a Bloch sphere, so we must use Qiskit's </a:t>
            </a:r>
            <a:r>
              <a:rPr lang="en-US" b="1" dirty="0" err="1"/>
              <a:t>plot_state_qsphere</a:t>
            </a:r>
            <a:r>
              <a:rPr lang="en-US" b="1" dirty="0"/>
              <a:t>() </a:t>
            </a:r>
            <a:r>
              <a:rPr lang="en-US" dirty="0"/>
              <a:t>to visualize both qubits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274F99-9B94-3450-7063-48E9BF8B098C}"/>
              </a:ext>
            </a:extLst>
          </p:cNvPr>
          <p:cNvCxnSpPr/>
          <p:nvPr/>
        </p:nvCxnSpPr>
        <p:spPr>
          <a:xfrm flipH="1">
            <a:off x="7914807" y="2900597"/>
            <a:ext cx="149901" cy="10942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6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D80E94-DF4F-AF25-5C48-BCF08A78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263" y="3773051"/>
            <a:ext cx="2489391" cy="25135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6922-D057-604A-857B-8A231008E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683" y="5539320"/>
            <a:ext cx="3094011" cy="5167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5BF1EC-79CE-65D3-02A1-260DAFD768E9}"/>
              </a:ext>
            </a:extLst>
          </p:cNvPr>
          <p:cNvSpPr/>
          <p:nvPr/>
        </p:nvSpPr>
        <p:spPr>
          <a:xfrm>
            <a:off x="6496051" y="5681851"/>
            <a:ext cx="190500" cy="217358"/>
          </a:xfrm>
          <a:prstGeom prst="rect">
            <a:avLst/>
          </a:prstGeom>
          <a:noFill/>
          <a:ln w="28575">
            <a:solidFill>
              <a:srgbClr val="BB9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92CB21-0101-3E1C-183E-94DA5EEE0D5E}"/>
              </a:ext>
            </a:extLst>
          </p:cNvPr>
          <p:cNvSpPr/>
          <p:nvPr/>
        </p:nvSpPr>
        <p:spPr>
          <a:xfrm>
            <a:off x="7553325" y="5539320"/>
            <a:ext cx="223838" cy="443233"/>
          </a:xfrm>
          <a:prstGeom prst="rect">
            <a:avLst/>
          </a:prstGeom>
          <a:noFill/>
          <a:ln w="28575">
            <a:solidFill>
              <a:srgbClr val="BB9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599A9CA-43A2-78DC-D9AD-641C99CDEAE5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 rot="16200000" flipH="1">
            <a:off x="7086600" y="5403909"/>
            <a:ext cx="83344" cy="1073943"/>
          </a:xfrm>
          <a:prstGeom prst="bentConnector3">
            <a:avLst>
              <a:gd name="adj1" fmla="val 374285"/>
            </a:avLst>
          </a:prstGeom>
          <a:ln w="28575">
            <a:solidFill>
              <a:srgbClr val="BB9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6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35738A-A7B5-A824-8348-30F614C8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3" y="3737747"/>
            <a:ext cx="2222052" cy="254882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1801E-F7D5-48CD-2B9A-02909062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83" y="5539320"/>
            <a:ext cx="3021238" cy="55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35738A-A7B5-A824-8348-30F614C8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3" y="3737747"/>
            <a:ext cx="2222052" cy="254882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1801E-F7D5-48CD-2B9A-02909062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83" y="5539320"/>
            <a:ext cx="3021238" cy="55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CD7FE-4628-AF8B-3023-7FA16FB9D190}"/>
              </a:ext>
            </a:extLst>
          </p:cNvPr>
          <p:cNvGrpSpPr/>
          <p:nvPr/>
        </p:nvGrpSpPr>
        <p:grpSpPr>
          <a:xfrm>
            <a:off x="1315382" y="1734827"/>
            <a:ext cx="6951693" cy="1385426"/>
            <a:chOff x="1315382" y="1734827"/>
            <a:chExt cx="6951693" cy="1385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D76AF8-EF72-5C30-4C33-5CF88FAFC958}"/>
                </a:ext>
              </a:extLst>
            </p:cNvPr>
            <p:cNvSpPr/>
            <p:nvPr/>
          </p:nvSpPr>
          <p:spPr>
            <a:xfrm>
              <a:off x="1315382" y="1734827"/>
              <a:ext cx="6951693" cy="1385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EBAC2D-1F43-63C5-83D8-241F4C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8903" y="1846515"/>
              <a:ext cx="6724650" cy="1162050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E675E-219B-8F95-1E97-0714BCDB6028}"/>
                  </a:ext>
                </a:extLst>
              </p:cNvPr>
              <p:cNvSpPr txBox="1"/>
              <p:nvPr/>
            </p:nvSpPr>
            <p:spPr>
              <a:xfrm>
                <a:off x="764293" y="5157760"/>
                <a:ext cx="4351871" cy="132343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Any qubit that </a:t>
                </a:r>
                <a:r>
                  <a:rPr lang="en-US" sz="2000" u="sng" dirty="0"/>
                  <a:t>starts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 </a:t>
                </a:r>
                <a:r>
                  <a:rPr lang="en-US" sz="2000" i="1" dirty="0"/>
                  <a:t>and</a:t>
                </a:r>
                <a:r>
                  <a:rPr lang="en-US" sz="2000" dirty="0"/>
                  <a:t> </a:t>
                </a:r>
                <a:r>
                  <a:rPr lang="en-US" sz="2000" b="1" dirty="0"/>
                  <a:t>remains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state, after applying a Hadamard gate (</a:t>
                </a:r>
                <a:r>
                  <a:rPr lang="en-US" sz="2000" b="1" dirty="0"/>
                  <a:t>H</a:t>
                </a:r>
                <a:r>
                  <a:rPr lang="en-US" sz="2000" dirty="0"/>
                  <a:t>) to that qubit,</a:t>
                </a:r>
              </a:p>
              <a:p>
                <a:pPr algn="ctr"/>
                <a:r>
                  <a:rPr lang="en-US" sz="2000" dirty="0"/>
                  <a:t> picks up a </a:t>
                </a:r>
                <a:r>
                  <a:rPr lang="en-US" sz="2000" b="1" dirty="0"/>
                  <a:t>negative</a:t>
                </a:r>
                <a:r>
                  <a:rPr lang="en-US" sz="2000" dirty="0"/>
                  <a:t> phase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E675E-219B-8F95-1E97-0714BCDB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3" y="5157760"/>
                <a:ext cx="4351871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9BB585-5F66-371F-08AE-3640893B8A2A}"/>
              </a:ext>
            </a:extLst>
          </p:cNvPr>
          <p:cNvCxnSpPr>
            <a:stCxn id="16" idx="0"/>
          </p:cNvCxnSpPr>
          <p:nvPr/>
        </p:nvCxnSpPr>
        <p:spPr>
          <a:xfrm flipV="1">
            <a:off x="2940229" y="2616565"/>
            <a:ext cx="1167076" cy="25411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C24939-098A-924A-A976-9CDA497F18E4}"/>
              </a:ext>
            </a:extLst>
          </p:cNvPr>
          <p:cNvCxnSpPr/>
          <p:nvPr/>
        </p:nvCxnSpPr>
        <p:spPr>
          <a:xfrm>
            <a:off x="4238699" y="2519867"/>
            <a:ext cx="1649338" cy="35802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776858-CE22-6697-870A-E26D82F3962D}"/>
              </a:ext>
            </a:extLst>
          </p:cNvPr>
          <p:cNvCxnSpPr>
            <a:cxnSpLocks/>
          </p:cNvCxnSpPr>
          <p:nvPr/>
        </p:nvCxnSpPr>
        <p:spPr>
          <a:xfrm flipV="1">
            <a:off x="5452311" y="2535108"/>
            <a:ext cx="1635919" cy="3833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CC87735F-4C11-1F62-BDD0-51A648C835B0}"/>
              </a:ext>
            </a:extLst>
          </p:cNvPr>
          <p:cNvSpPr/>
          <p:nvPr/>
        </p:nvSpPr>
        <p:spPr>
          <a:xfrm flipH="1">
            <a:off x="3524248" y="2278854"/>
            <a:ext cx="683419" cy="1915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9AC9AC-E09E-16AD-971C-03271AD0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63" y="1459050"/>
            <a:ext cx="2902207" cy="2998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4125" y="258898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19989" y="3156130"/>
            <a:ext cx="170421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19989" y="2712126"/>
            <a:ext cx="114136" cy="567146"/>
          </a:xfrm>
          <a:prstGeom prst="bentConnector3">
            <a:avLst>
              <a:gd name="adj1" fmla="val 3002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486427-6207-81D0-88B1-412266146505}"/>
              </a:ext>
            </a:extLst>
          </p:cNvPr>
          <p:cNvGrpSpPr/>
          <p:nvPr/>
        </p:nvGrpSpPr>
        <p:grpSpPr>
          <a:xfrm>
            <a:off x="3636558" y="581171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2872CE-CECD-6E7B-9974-99C94D4B78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6E45FC-719E-8C77-6D5D-C1297D148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98189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(number of elements in the state vector) due to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making an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avoid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902600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implement the circuit below by applying the correct IBM Qiskit quantum gates and saving the four designated state vectors: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2B939-F626-8B95-DED5-AD54655A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21" y="3463062"/>
            <a:ext cx="4768332" cy="1808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C4E4D-7411-4CE7-61D9-1591342D3AFE}"/>
              </a:ext>
            </a:extLst>
          </p:cNvPr>
          <p:cNvSpPr txBox="1"/>
          <p:nvPr/>
        </p:nvSpPr>
        <p:spPr>
          <a:xfrm>
            <a:off x="3113029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99AC3-F21B-48CD-0AD7-C3D281924CFD}"/>
              </a:ext>
            </a:extLst>
          </p:cNvPr>
          <p:cNvSpPr txBox="1"/>
          <p:nvPr/>
        </p:nvSpPr>
        <p:spPr>
          <a:xfrm>
            <a:off x="4038475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1986-0FC7-C5CC-9AD0-2A51A5A9060B}"/>
              </a:ext>
            </a:extLst>
          </p:cNvPr>
          <p:cNvSpPr txBox="1"/>
          <p:nvPr/>
        </p:nvSpPr>
        <p:spPr>
          <a:xfrm>
            <a:off x="4980033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14CE-FE1A-83CC-6083-34D66BCB9B11}"/>
              </a:ext>
            </a:extLst>
          </p:cNvPr>
          <p:cNvSpPr txBox="1"/>
          <p:nvPr/>
        </p:nvSpPr>
        <p:spPr>
          <a:xfrm>
            <a:off x="5911920" y="324539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244291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000" dirty="0"/>
              <a:t>After implementing the circuit in Task 23-01 Part A, answer the following </a:t>
            </a:r>
            <a:r>
              <a:rPr lang="en-US" sz="2000" u="sng" dirty="0"/>
              <a:t>two</a:t>
            </a:r>
            <a:r>
              <a:rPr lang="en-US" sz="2000" dirty="0"/>
              <a:t> questions in </a:t>
            </a:r>
            <a:r>
              <a:rPr lang="en-US" sz="2000" b="1" dirty="0"/>
              <a:t>Cell 2</a:t>
            </a:r>
            <a:r>
              <a:rPr lang="en-US" sz="2000" dirty="0"/>
              <a:t> of your notebook: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why is there a 100% chance of measuring only a value of 0 for the single classical bit?</a:t>
            </a:r>
          </a:p>
          <a:p>
            <a:r>
              <a:rPr lang="en-US" sz="20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224213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0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06" y="1510832"/>
            <a:ext cx="7886700" cy="4275372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has an equal probability of generating a state vector representing </a:t>
            </a:r>
            <a:r>
              <a:rPr lang="en-US" sz="2400" u="sng" dirty="0"/>
              <a:t>only</a:t>
            </a:r>
            <a:r>
              <a:rPr lang="en-US" sz="2400" dirty="0"/>
              <a:t> 63 or 64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2BDB7-50E5-7B27-44E2-F2FAD1F8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9" y="2671071"/>
            <a:ext cx="3342857" cy="262205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B122E3-0B32-C412-8821-BB3B3FE4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1"/>
            <a:ext cx="3653953" cy="4804507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738" y="1833108"/>
                <a:ext cx="3733488" cy="427537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new file </a:t>
                </a:r>
                <a:r>
                  <a:rPr lang="en-US" sz="2400" b="1" dirty="0"/>
                  <a:t>quantum_circuit3.ipynb</a:t>
                </a:r>
                <a:r>
                  <a:rPr lang="en-US" sz="2400" dirty="0"/>
                  <a:t> that implements this circuit and displays the histogram after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1,024 </a:t>
                </a:r>
                <a:r>
                  <a:rPr lang="en-US" sz="2400" dirty="0"/>
                  <a:t>shots</a:t>
                </a:r>
              </a:p>
              <a:p>
                <a:r>
                  <a:rPr lang="en-US" sz="2400" dirty="0"/>
                  <a:t>In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of your notebook, explain the exact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if there was no quantum noise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738" y="1833108"/>
                <a:ext cx="3733488" cy="4275372"/>
              </a:xfrm>
              <a:blipFill>
                <a:blip r:embed="rId3"/>
                <a:stretch>
                  <a:fillRect l="-2288" t="-1997" r="-3268" b="-1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14936</TotalTime>
  <Words>4020</Words>
  <Application>Microsoft Office PowerPoint</Application>
  <PresentationFormat>On-screen Show (4:3)</PresentationFormat>
  <Paragraphs>910</Paragraphs>
  <Slides>98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 – Goals</vt:lpstr>
      <vt:lpstr>Session 23 – Goals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Bloch Sphere</vt:lpstr>
      <vt:lpstr>The Bloch Sphere</vt:lpstr>
      <vt:lpstr>The Bloch Sphere</vt:lpstr>
      <vt:lpstr>Unitary Matrices</vt:lpstr>
      <vt:lpstr>Unitary Matrices</vt:lpstr>
      <vt:lpstr>Unitary Matrices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Impress Me</vt:lpstr>
      <vt:lpstr>IBM Qiskit</vt:lpstr>
      <vt:lpstr>IBM Qiskit</vt:lpstr>
      <vt:lpstr>IBM Qiskit</vt:lpstr>
      <vt:lpstr>IBM Qiskit</vt:lpstr>
      <vt:lpstr>Phase Encoding</vt:lpstr>
      <vt:lpstr>Phase Encoding</vt:lpstr>
      <vt:lpstr>Run Cell 1 phase_encoding.ipynb</vt:lpstr>
      <vt:lpstr>Run Cell 2 phase_encoding.ipynb</vt:lpstr>
      <vt:lpstr>Run Cell 3 phase_encoding.ipynb</vt:lpstr>
      <vt:lpstr>Run Cell 4 phase_encoding.ipynb</vt:lpstr>
      <vt:lpstr>Run Cell 5 phase_encoding.ipynb</vt:lpstr>
      <vt:lpstr>Run Cell 6 phase_encoding.ipynb</vt:lpstr>
      <vt:lpstr>Run Cell 7 phase_encoding.ipynb</vt:lpstr>
      <vt:lpstr>Run Cell 8 phase_encoding.ipynb</vt:lpstr>
      <vt:lpstr>Quantum Superposition</vt:lpstr>
      <vt:lpstr>Run Cell 1 – superposition.ipynb</vt:lpstr>
      <vt:lpstr>Run Cell 2 – superposition.ipynb</vt:lpstr>
      <vt:lpstr>Run Cell 3 – superposition.ipynb</vt:lpstr>
      <vt:lpstr>Run Cell 4 – superposition.ipynb</vt:lpstr>
      <vt:lpstr>Run Cell 4 – superposition.ipynb</vt:lpstr>
      <vt:lpstr>Run Cell 5 – superposition.ipynb</vt:lpstr>
      <vt:lpstr>Run Cell 6 – superposition.ipynb</vt:lpstr>
      <vt:lpstr>Run Cell 7 – superposition.ipynb</vt:lpstr>
      <vt:lpstr>Run Cell 8 – superposition.ipynb</vt:lpstr>
      <vt:lpstr>IBM Qiskit Bitstring Notation</vt:lpstr>
      <vt:lpstr>IBM Qiskit Bitstring Notation</vt:lpstr>
      <vt:lpstr>Quantum Entanglement</vt:lpstr>
      <vt:lpstr>Run Cell 1 entanglement.ipynb</vt:lpstr>
      <vt:lpstr>Run Cell 1 entanglement.ipynb</vt:lpstr>
      <vt:lpstr>Run Cell 2 entanglement.ipynb</vt:lpstr>
      <vt:lpstr>Run Cell 3 entanglement.ipynb</vt:lpstr>
      <vt:lpstr>Exponential Growth in ψ Size</vt:lpstr>
      <vt:lpstr>Run Cell 4 entanglement.ipynb</vt:lpstr>
      <vt:lpstr>Run Cell 5 entanglement.ipynb</vt:lpstr>
      <vt:lpstr>Run Cell 6 entanglement.ipynb</vt:lpstr>
      <vt:lpstr>Check Cell 6 entanglement.ipynb</vt:lpstr>
      <vt:lpstr>Run Cell 7 entanglement.ipynb</vt:lpstr>
      <vt:lpstr>Run Cell 8 entanglement.ipynb</vt:lpstr>
      <vt:lpstr>Run Cell 9 entanglement.ipynb</vt:lpstr>
      <vt:lpstr>Run Cell 10 entanglement.ipynb</vt:lpstr>
      <vt:lpstr>Run Cell 10 entanglement.ipynb</vt:lpstr>
      <vt:lpstr>Run Cell 10 entanglement.ipynb</vt:lpstr>
      <vt:lpstr>Run Cell 10 entanglement.ipynb</vt:lpstr>
      <vt:lpstr>Run Cell 10 entanglement.ipynb</vt:lpstr>
      <vt:lpstr>Quantum Simulating Classical</vt:lpstr>
      <vt:lpstr>Run Cell 1 boolean_gates.ipynb</vt:lpstr>
      <vt:lpstr>Run Cell 2 boolean_gates.ipynb</vt:lpstr>
      <vt:lpstr>Run Cell 3 – boolean_gates.ipynb</vt:lpstr>
      <vt:lpstr>Run Cell 4 – boolean_gates.ipynb</vt:lpstr>
      <vt:lpstr>CNOT Gate – Physical Implementation</vt:lpstr>
      <vt:lpstr>Session 23 – Now You Know…</vt:lpstr>
      <vt:lpstr>Session 23 – Now You Know…</vt:lpstr>
      <vt:lpstr>Task 23-01 (Part A)</vt:lpstr>
      <vt:lpstr>Task 23-01 (Part B)</vt:lpstr>
      <vt:lpstr>Task 23-02</vt:lpstr>
      <vt:lpstr>Task 23-03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1175</cp:revision>
  <cp:lastPrinted>2015-06-01T00:45:11Z</cp:lastPrinted>
  <dcterms:created xsi:type="dcterms:W3CDTF">2014-09-21T17:58:26Z</dcterms:created>
  <dcterms:modified xsi:type="dcterms:W3CDTF">2023-05-19T05:56:22Z</dcterms:modified>
</cp:coreProperties>
</file>